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8" r:id="rId3"/>
    <p:sldId id="262" r:id="rId4"/>
    <p:sldId id="270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7" r:id="rId13"/>
    <p:sldId id="286" r:id="rId14"/>
    <p:sldId id="275" r:id="rId15"/>
    <p:sldId id="277" r:id="rId16"/>
    <p:sldId id="276" r:id="rId17"/>
    <p:sldId id="278" r:id="rId18"/>
    <p:sldId id="266" r:id="rId19"/>
    <p:sldId id="260" r:id="rId20"/>
    <p:sldId id="261" r:id="rId21"/>
    <p:sldId id="264" r:id="rId22"/>
    <p:sldId id="289" r:id="rId23"/>
    <p:sldId id="265" r:id="rId24"/>
    <p:sldId id="288" r:id="rId25"/>
  </p:sldIdLst>
  <p:sldSz cx="9144000" cy="6858000" type="screen4x3"/>
  <p:notesSz cx="7315200" cy="96012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3E089-7166-48B7-AC69-86BB223262D7}" type="datetimeFigureOut">
              <a:rPr lang="bg-BG" smtClean="0"/>
              <a:t>10.7.2015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69920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bg-BG" smtClean="0"/>
              <a:t>Към първа страница</a:t>
            </a:r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3"/>
          </p:nvPr>
        </p:nvSpPr>
        <p:spPr>
          <a:xfrm>
            <a:off x="4143587" y="9119068"/>
            <a:ext cx="3169920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F0260-4E3D-4DFF-B9C3-AE9C8086A98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5310092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72766-1D97-42D3-8A5D-CE006F9E5284}" type="datetimeFigureOut">
              <a:rPr lang="bg-BG" smtClean="0"/>
              <a:t>10.7.2015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731520" y="4560302"/>
            <a:ext cx="5852160" cy="43207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19068"/>
            <a:ext cx="3169920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bg-BG" smtClean="0"/>
              <a:t>Към първа страница</a:t>
            </a: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4143587" y="9119068"/>
            <a:ext cx="3169920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8775A-203D-48A6-BED8-C987F8CA2E5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966403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8775A-203D-48A6-BED8-C987F8CA2E5C}" type="slidenum">
              <a:rPr lang="bg-BG" smtClean="0"/>
              <a:t>2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Към първа страница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03262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8775A-203D-48A6-BED8-C987F8CA2E5C}" type="slidenum">
              <a:rPr lang="bg-BG" smtClean="0"/>
              <a:t>20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Към първа страница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7808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79134-8B9B-46B1-917B-7840D0E32D10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677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0DEE-680D-403E-ACA7-585A8741614D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8339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61268-1605-4CF0-86ED-AE6F09AA64FE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33216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493EC-0654-474A-B606-9491E81A8C7D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0854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7455-1355-483F-9226-E44A97B29056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920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C13B-B591-48F8-984B-428466D135F5}" type="datetime1">
              <a:rPr lang="bg-BG" smtClean="0"/>
              <a:t>10.7.2015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5810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F41C-64F6-494E-A874-DE4FF4F9C055}" type="datetime1">
              <a:rPr lang="bg-BG" smtClean="0"/>
              <a:t>10.7.2015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7995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4D27-5AD7-4C61-B9BD-1E70D223E547}" type="datetime1">
              <a:rPr lang="bg-BG" smtClean="0"/>
              <a:t>10.7.2015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4435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569F-DFFF-4205-B178-CAA3BD0CB02B}" type="datetime1">
              <a:rPr lang="bg-BG" smtClean="0"/>
              <a:t>10.7.2015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6938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0437-E236-4ADE-AD2A-C4274FEB1DF6}" type="datetime1">
              <a:rPr lang="bg-BG" smtClean="0"/>
              <a:t>10.7.2015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964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7255-E9A9-449C-B215-985986AD2789}" type="datetime1">
              <a:rPr lang="bg-BG" smtClean="0"/>
              <a:t>10.7.2015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2346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BCB33-7EE6-4F43-BB74-1AC756C7865A}" type="datetime1">
              <a:rPr lang="bg-BG" smtClean="0"/>
              <a:t>10.7.2015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B12D7-096F-4467-9DCE-2A762D9F91B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1989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кръглен правоъгълник 7"/>
          <p:cNvSpPr/>
          <p:nvPr/>
        </p:nvSpPr>
        <p:spPr>
          <a:xfrm>
            <a:off x="6690115" y="2322235"/>
            <a:ext cx="2210795" cy="76713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Регистриране на потребител става само чрез подаване на заявление до деловодството на МИЕ </a:t>
            </a:r>
            <a:endParaRPr lang="bg-BG" sz="1100" dirty="0"/>
          </a:p>
        </p:txBody>
      </p:sp>
      <p:sp>
        <p:nvSpPr>
          <p:cNvPr id="9" name="Правоъгълник 8"/>
          <p:cNvSpPr/>
          <p:nvPr/>
        </p:nvSpPr>
        <p:spPr>
          <a:xfrm>
            <a:off x="5246991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Потребителко име</a:t>
            </a:r>
            <a:endParaRPr lang="bg-BG" sz="1100" dirty="0"/>
          </a:p>
        </p:txBody>
      </p:sp>
      <p:sp>
        <p:nvSpPr>
          <p:cNvPr id="10" name="Правоъгълник 9"/>
          <p:cNvSpPr/>
          <p:nvPr/>
        </p:nvSpPr>
        <p:spPr>
          <a:xfrm>
            <a:off x="6530768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парола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107504" y="44624"/>
            <a:ext cx="1584176" cy="504056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 линк на МИЕ</a:t>
            </a:r>
            <a:endParaRPr lang="bg-BG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324115" y="3286256"/>
            <a:ext cx="1950385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Процедура_По право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324114" y="3843186"/>
            <a:ext cx="1950385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Процедура_Прехвърляне на права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324115" y="4400116"/>
            <a:ext cx="19503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Процедура_Промяна на площта</a:t>
            </a:r>
            <a:endParaRPr lang="bg-BG" sz="11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324114" y="4957046"/>
            <a:ext cx="1950385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Процедура_Търг-конкурс</a:t>
            </a:r>
            <a:endParaRPr lang="bg-BG" sz="1100" dirty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324115" y="5513978"/>
            <a:ext cx="1950384" cy="3960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Процедура_Удължаване на срок</a:t>
            </a:r>
            <a:endParaRPr lang="bg-BG" sz="1100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3947158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Защитено влизане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2294663" y="1044918"/>
            <a:ext cx="4248472" cy="94392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/>
              <a:t>Процедури </a:t>
            </a:r>
            <a:r>
              <a:rPr lang="bg-BG" sz="2400" b="1" dirty="0"/>
              <a:t>по </a:t>
            </a:r>
            <a:r>
              <a:rPr lang="bg-BG" sz="2400" b="1" dirty="0" smtClean="0"/>
              <a:t>предоставяне             	на концесии</a:t>
            </a:r>
            <a:endParaRPr lang="bg-BG" sz="2400" b="1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323528" y="6381328"/>
            <a:ext cx="395065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</a:t>
            </a:fld>
            <a:endParaRPr lang="bg-BG" dirty="0"/>
          </a:p>
        </p:txBody>
      </p:sp>
      <p:sp>
        <p:nvSpPr>
          <p:cNvPr id="20" name="Правоъгълник 19"/>
          <p:cNvSpPr/>
          <p:nvPr/>
        </p:nvSpPr>
        <p:spPr>
          <a:xfrm>
            <a:off x="6996048" y="692696"/>
            <a:ext cx="1936911" cy="3522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Забравена парола: изпрати нова на електронна поща </a:t>
            </a:r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2738260" y="2322235"/>
            <a:ext cx="1512168" cy="767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smtClean="0"/>
              <a:t>Закони и нормативни документи</a:t>
            </a:r>
            <a:endParaRPr lang="bg-BG" sz="140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24115" y="2322235"/>
            <a:ext cx="1950385" cy="76713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Видове услуги и формуляри  за кандидатстване</a:t>
            </a:r>
            <a:endParaRPr lang="bg-BG" sz="14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4714187" y="2322235"/>
            <a:ext cx="1512168" cy="7954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smtClean="0"/>
              <a:t>Линк до НКР</a:t>
            </a:r>
            <a:endParaRPr lang="bg-BG" sz="14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7532758" y="5805264"/>
            <a:ext cx="134760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7532758" y="5104188"/>
            <a:ext cx="134760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Изтегли: </a:t>
            </a:r>
            <a:r>
              <a:rPr lang="en-US" dirty="0" smtClean="0"/>
              <a:t>Word; PDF</a:t>
            </a:r>
            <a:endParaRPr lang="bg-BG" dirty="0"/>
          </a:p>
        </p:txBody>
      </p:sp>
      <p:sp>
        <p:nvSpPr>
          <p:cNvPr id="2" name="Стрелка надолу 1"/>
          <p:cNvSpPr/>
          <p:nvPr/>
        </p:nvSpPr>
        <p:spPr>
          <a:xfrm>
            <a:off x="1299306" y="3117700"/>
            <a:ext cx="108012" cy="842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60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123728" y="6237312"/>
            <a:ext cx="3896072" cy="484163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Изпълнение </a:t>
            </a:r>
            <a:r>
              <a:rPr lang="bg-BG" dirty="0"/>
              <a:t>на критериите за даване ход на преписката при процедура по удължаване на концесионен договор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10</a:t>
            </a:fld>
            <a:endParaRPr lang="bg-BG"/>
          </a:p>
        </p:txBody>
      </p:sp>
      <p:sp>
        <p:nvSpPr>
          <p:cNvPr id="4" name="Закръглен правоъгълник 5"/>
          <p:cNvSpPr/>
          <p:nvPr/>
        </p:nvSpPr>
        <p:spPr>
          <a:xfrm>
            <a:off x="251517" y="1283478"/>
            <a:ext cx="4032451" cy="10767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1. План </a:t>
            </a:r>
            <a:r>
              <a:rPr lang="bg-BG" sz="1000" dirty="0"/>
              <a:t>за разработка на находището за срока на продължението с кратко описание на целите, сроковете за започването му, вида, обема, методите, продължителността и стойността на предвидените дейности, както и мерките за опазване на земните недра и околната среда, безопасността и здравето и културните ценности – 2 екземпляра</a:t>
            </a:r>
          </a:p>
        </p:txBody>
      </p:sp>
      <p:sp>
        <p:nvSpPr>
          <p:cNvPr id="5" name="Закръглен правоъгълник 12"/>
          <p:cNvSpPr/>
          <p:nvPr/>
        </p:nvSpPr>
        <p:spPr>
          <a:xfrm>
            <a:off x="971600" y="131137"/>
            <a:ext cx="2956748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/>
              <a:t>Изпълнение на </a:t>
            </a:r>
            <a:r>
              <a:rPr lang="bg-BG" sz="1200" dirty="0" smtClean="0"/>
              <a:t>критериите </a:t>
            </a:r>
            <a:r>
              <a:rPr lang="bg-BG" sz="1200" dirty="0"/>
              <a:t>за даване ход на </a:t>
            </a:r>
            <a:r>
              <a:rPr lang="bg-BG" sz="1200" dirty="0" smtClean="0"/>
              <a:t>преписката при процедура по удължаване на концесионен договор</a:t>
            </a:r>
            <a:endParaRPr lang="bg-BG" sz="1200" dirty="0"/>
          </a:p>
        </p:txBody>
      </p:sp>
      <p:sp>
        <p:nvSpPr>
          <p:cNvPr id="6" name="Закръглен правоъгълник 13"/>
          <p:cNvSpPr/>
          <p:nvPr/>
        </p:nvSpPr>
        <p:spPr>
          <a:xfrm>
            <a:off x="5067107" y="161160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7" name="Закръглен правоъгълник 14"/>
          <p:cNvSpPr/>
          <p:nvPr/>
        </p:nvSpPr>
        <p:spPr>
          <a:xfrm>
            <a:off x="6464035" y="161160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8" name="Правоъгълник 15"/>
          <p:cNvSpPr/>
          <p:nvPr/>
        </p:nvSpPr>
        <p:spPr>
          <a:xfrm>
            <a:off x="5067107" y="354080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/>
              <a:t>Д</a:t>
            </a:r>
            <a:r>
              <a:rPr lang="bg-BG" sz="1100" dirty="0" smtClean="0"/>
              <a:t>а</a:t>
            </a:r>
            <a:endParaRPr lang="bg-BG" sz="1100" dirty="0"/>
          </a:p>
        </p:txBody>
      </p:sp>
      <p:sp>
        <p:nvSpPr>
          <p:cNvPr id="9" name="Правоъгълник 16"/>
          <p:cNvSpPr/>
          <p:nvPr/>
        </p:nvSpPr>
        <p:spPr>
          <a:xfrm>
            <a:off x="6464036" y="354080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Не</a:t>
            </a:r>
            <a:endParaRPr lang="bg-BG" sz="1100" dirty="0"/>
          </a:p>
        </p:txBody>
      </p:sp>
      <p:sp>
        <p:nvSpPr>
          <p:cNvPr id="10" name="Правоъгълник 17"/>
          <p:cNvSpPr/>
          <p:nvPr/>
        </p:nvSpPr>
        <p:spPr>
          <a:xfrm>
            <a:off x="7832090" y="354080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11" name="Закръглен правоъгълник 18"/>
          <p:cNvSpPr/>
          <p:nvPr/>
        </p:nvSpPr>
        <p:spPr>
          <a:xfrm>
            <a:off x="7832090" y="1611599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2" name="Закръглен правоъгълник 5"/>
          <p:cNvSpPr/>
          <p:nvPr/>
        </p:nvSpPr>
        <p:spPr>
          <a:xfrm>
            <a:off x="251517" y="2720449"/>
            <a:ext cx="4032451" cy="423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000" dirty="0" smtClean="0"/>
              <a:t>2. Финансово </a:t>
            </a:r>
            <a:r>
              <a:rPr lang="bg-BG" sz="1000" dirty="0"/>
              <a:t>– икономическа обосновка – 3 екземпляра</a:t>
            </a:r>
          </a:p>
        </p:txBody>
      </p:sp>
      <p:sp>
        <p:nvSpPr>
          <p:cNvPr id="13" name="Закръглен правоъгълник 13"/>
          <p:cNvSpPr/>
          <p:nvPr/>
        </p:nvSpPr>
        <p:spPr>
          <a:xfrm>
            <a:off x="5067107" y="2715737"/>
            <a:ext cx="1012069" cy="42047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4" name="Закръглен правоъгълник 14"/>
          <p:cNvSpPr/>
          <p:nvPr/>
        </p:nvSpPr>
        <p:spPr>
          <a:xfrm>
            <a:off x="6464035" y="271573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5" name="Закръглен правоъгълник 18"/>
          <p:cNvSpPr/>
          <p:nvPr/>
        </p:nvSpPr>
        <p:spPr>
          <a:xfrm>
            <a:off x="7832091" y="2723470"/>
            <a:ext cx="967902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Закръглен правоъгълник 5"/>
          <p:cNvSpPr/>
          <p:nvPr/>
        </p:nvSpPr>
        <p:spPr>
          <a:xfrm>
            <a:off x="251517" y="3504198"/>
            <a:ext cx="4032451" cy="860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3. П</a:t>
            </a:r>
            <a:r>
              <a:rPr lang="ru-RU" sz="1000" dirty="0" err="1"/>
              <a:t>латена</a:t>
            </a:r>
            <a:r>
              <a:rPr lang="ru-RU" sz="1000" dirty="0"/>
              <a:t> такса </a:t>
            </a:r>
            <a:r>
              <a:rPr lang="ru-RU" sz="1000" dirty="0" err="1"/>
              <a:t>съгласно</a:t>
            </a:r>
            <a:r>
              <a:rPr lang="ru-RU" sz="1000" dirty="0"/>
              <a:t> </a:t>
            </a:r>
            <a:r>
              <a:rPr lang="bg-BG" sz="1000" dirty="0"/>
              <a:t>Тарифата за таксите, които се събират в системата на Министерството на </a:t>
            </a:r>
            <a:r>
              <a:rPr lang="bg-BG" sz="1000" dirty="0" smtClean="0"/>
              <a:t>икономиката, енергетиката и туризма </a:t>
            </a:r>
            <a:r>
              <a:rPr lang="bg-BG" sz="1000" dirty="0"/>
              <a:t>по Закона за подземните богатства, одобрена с ПМС № 284 от 17.10.2011 г. (ДВ, бр.83 от 25.10.2011 г.)</a:t>
            </a:r>
          </a:p>
        </p:txBody>
      </p:sp>
      <p:sp>
        <p:nvSpPr>
          <p:cNvPr id="17" name="Закръглен правоъгълник 13"/>
          <p:cNvSpPr/>
          <p:nvPr/>
        </p:nvSpPr>
        <p:spPr>
          <a:xfrm>
            <a:off x="5067107" y="366398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8" name="Закръглен правоъгълник 14"/>
          <p:cNvSpPr/>
          <p:nvPr/>
        </p:nvSpPr>
        <p:spPr>
          <a:xfrm>
            <a:off x="6464035" y="362594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7832090" y="365852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1" name="Закръглен правоъгълник 9"/>
          <p:cNvSpPr/>
          <p:nvPr/>
        </p:nvSpPr>
        <p:spPr>
          <a:xfrm>
            <a:off x="251517" y="4725144"/>
            <a:ext cx="403245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u="sng" dirty="0"/>
              <a:t>Забележка:</a:t>
            </a:r>
            <a:r>
              <a:rPr lang="bg-BG" sz="1000" dirty="0"/>
              <a:t> Заявлението и приложените документи трябва да бъдат на български език, надлежно заверени от органите, който са ги издали, нотариално заверени или заверени от представляващия търговеца.</a:t>
            </a:r>
          </a:p>
        </p:txBody>
      </p:sp>
      <p:sp>
        <p:nvSpPr>
          <p:cNvPr id="22" name="Закръглен правоъгълник 14"/>
          <p:cNvSpPr/>
          <p:nvPr/>
        </p:nvSpPr>
        <p:spPr>
          <a:xfrm>
            <a:off x="6209051" y="5301740"/>
            <a:ext cx="2702032" cy="5755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/>
              <a:t> 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23" name="Закръглен правоъгълник 30"/>
          <p:cNvSpPr/>
          <p:nvPr/>
        </p:nvSpPr>
        <p:spPr>
          <a:xfrm>
            <a:off x="7560067" y="6021289"/>
            <a:ext cx="1351016" cy="3600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33946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Конкурсна/тръжна </a:t>
            </a:r>
            <a:r>
              <a:rPr lang="bg-BG" dirty="0"/>
              <a:t>процедура по ЗПБ 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11</a:t>
            </a:fld>
            <a:endParaRPr lang="bg-BG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4550730" y="220176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3131840" y="332656"/>
            <a:ext cx="3096344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Конкурсна/тръжна процедура по ЗПБ </a:t>
            </a:r>
            <a:endParaRPr lang="bg-BG" dirty="0"/>
          </a:p>
        </p:txBody>
      </p:sp>
      <p:sp>
        <p:nvSpPr>
          <p:cNvPr id="22" name="Закръглен правоъгълник 26"/>
          <p:cNvSpPr/>
          <p:nvPr/>
        </p:nvSpPr>
        <p:spPr>
          <a:xfrm>
            <a:off x="6262446" y="220176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26" name="Закръглен правоъгълник 7"/>
          <p:cNvSpPr/>
          <p:nvPr/>
        </p:nvSpPr>
        <p:spPr>
          <a:xfrm>
            <a:off x="795380" y="1484784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1.</a:t>
            </a:r>
            <a:r>
              <a:rPr lang="en-US" sz="1100" dirty="0" smtClean="0"/>
              <a:t> </a:t>
            </a:r>
            <a:r>
              <a:rPr lang="bg-BG" sz="1100" dirty="0" smtClean="0"/>
              <a:t>Процедура по чл. 26 от ЗПБ (линк към екран с тази процедура)</a:t>
            </a:r>
            <a:endParaRPr lang="bg-BG" sz="1100" dirty="0"/>
          </a:p>
        </p:txBody>
      </p:sp>
      <p:sp>
        <p:nvSpPr>
          <p:cNvPr id="27" name="Закръглен правоъгълник 7"/>
          <p:cNvSpPr/>
          <p:nvPr/>
        </p:nvSpPr>
        <p:spPr>
          <a:xfrm>
            <a:off x="795380" y="2126662"/>
            <a:ext cx="2897196" cy="5822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2.</a:t>
            </a:r>
            <a:r>
              <a:rPr lang="en-US" sz="1100" dirty="0" smtClean="0"/>
              <a:t> </a:t>
            </a:r>
            <a:r>
              <a:rPr lang="bg-BG" sz="1100" dirty="0" smtClean="0"/>
              <a:t>Решение за избор на изпълнител за изготвяне на концесионни анализи на находище.</a:t>
            </a:r>
            <a:endParaRPr lang="bg-BG" sz="1100" dirty="0"/>
          </a:p>
        </p:txBody>
      </p:sp>
      <p:sp>
        <p:nvSpPr>
          <p:cNvPr id="28" name="Закръглен правоъгълник 7"/>
          <p:cNvSpPr/>
          <p:nvPr/>
        </p:nvSpPr>
        <p:spPr>
          <a:xfrm>
            <a:off x="795380" y="2848819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3. Протокол за приемане на концесионни анализи на находище.</a:t>
            </a:r>
            <a:endParaRPr lang="bg-BG" sz="1100" dirty="0"/>
          </a:p>
        </p:txBody>
      </p:sp>
      <p:sp>
        <p:nvSpPr>
          <p:cNvPr id="29" name="Закръглен правоъгълник 9"/>
          <p:cNvSpPr/>
          <p:nvPr/>
        </p:nvSpPr>
        <p:spPr>
          <a:xfrm>
            <a:off x="4550730" y="284881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30" name="Закръглен правоъгълник 26"/>
          <p:cNvSpPr/>
          <p:nvPr/>
        </p:nvSpPr>
        <p:spPr>
          <a:xfrm>
            <a:off x="6262446" y="284881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31" name="Закръглен правоъгълник 7"/>
          <p:cNvSpPr/>
          <p:nvPr/>
        </p:nvSpPr>
        <p:spPr>
          <a:xfrm>
            <a:off x="795380" y="3501008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4</a:t>
            </a:r>
            <a:r>
              <a:rPr lang="bg-BG" sz="1100" dirty="0" smtClean="0"/>
              <a:t>.</a:t>
            </a:r>
            <a:r>
              <a:rPr lang="en-US" sz="1100" dirty="0" smtClean="0"/>
              <a:t> </a:t>
            </a:r>
            <a:r>
              <a:rPr lang="bg-BG" sz="1100" dirty="0" smtClean="0"/>
              <a:t>Процедура по чл. 32 от УПМСНА (линк към екран с тази процедура)</a:t>
            </a:r>
            <a:endParaRPr lang="bg-BG" sz="1100" dirty="0"/>
          </a:p>
        </p:txBody>
      </p:sp>
      <p:sp>
        <p:nvSpPr>
          <p:cNvPr id="32" name="Закръглен правоъгълник 7"/>
          <p:cNvSpPr/>
          <p:nvPr/>
        </p:nvSpPr>
        <p:spPr>
          <a:xfrm>
            <a:off x="795380" y="4085456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5.</a:t>
            </a:r>
            <a:r>
              <a:rPr lang="en-US" sz="1100" dirty="0" smtClean="0"/>
              <a:t> </a:t>
            </a:r>
            <a:r>
              <a:rPr lang="bg-BG" sz="1100" dirty="0" smtClean="0"/>
              <a:t>Процедура по чл. 35 от УПМСНА (линк към екран с тази процедура)</a:t>
            </a:r>
            <a:endParaRPr lang="bg-BG" sz="1100" dirty="0"/>
          </a:p>
        </p:txBody>
      </p:sp>
      <p:sp>
        <p:nvSpPr>
          <p:cNvPr id="33" name="Закръглен правоъгълник 7"/>
          <p:cNvSpPr/>
          <p:nvPr/>
        </p:nvSpPr>
        <p:spPr>
          <a:xfrm>
            <a:off x="795380" y="4698563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6</a:t>
            </a:r>
            <a:r>
              <a:rPr lang="bg-BG" sz="1100" dirty="0" smtClean="0"/>
              <a:t>.</a:t>
            </a:r>
            <a:r>
              <a:rPr lang="en-US" sz="1100" dirty="0" smtClean="0"/>
              <a:t> </a:t>
            </a:r>
            <a:r>
              <a:rPr lang="bg-BG" sz="1100" dirty="0" smtClean="0"/>
              <a:t>Решение на МС за предоставяне на концесия чрез търг/конкурс</a:t>
            </a:r>
            <a:endParaRPr lang="bg-BG" sz="1100" dirty="0"/>
          </a:p>
        </p:txBody>
      </p:sp>
      <p:sp>
        <p:nvSpPr>
          <p:cNvPr id="34" name="Закръглен правоъгълник 9"/>
          <p:cNvSpPr/>
          <p:nvPr/>
        </p:nvSpPr>
        <p:spPr>
          <a:xfrm>
            <a:off x="4550730" y="414908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35" name="Закръглен правоъгълник 26"/>
          <p:cNvSpPr/>
          <p:nvPr/>
        </p:nvSpPr>
        <p:spPr>
          <a:xfrm>
            <a:off x="6262446" y="414826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36" name="Закръглен правоъгълник 7"/>
          <p:cNvSpPr/>
          <p:nvPr/>
        </p:nvSpPr>
        <p:spPr>
          <a:xfrm>
            <a:off x="795380" y="5283011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7.</a:t>
            </a:r>
            <a:r>
              <a:rPr lang="en-US" sz="1100" dirty="0" smtClean="0"/>
              <a:t> </a:t>
            </a:r>
            <a:r>
              <a:rPr lang="bg-BG" sz="1100" dirty="0" smtClean="0"/>
              <a:t>Формиране на комисия</a:t>
            </a:r>
            <a:endParaRPr lang="bg-BG" sz="1100" dirty="0"/>
          </a:p>
        </p:txBody>
      </p:sp>
      <p:sp>
        <p:nvSpPr>
          <p:cNvPr id="37" name="Закръглен правоъгълник 9"/>
          <p:cNvSpPr/>
          <p:nvPr/>
        </p:nvSpPr>
        <p:spPr>
          <a:xfrm>
            <a:off x="4550730" y="474970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заповед</a:t>
            </a:r>
            <a:endParaRPr lang="bg-BG" sz="1100" dirty="0"/>
          </a:p>
        </p:txBody>
      </p:sp>
      <p:sp>
        <p:nvSpPr>
          <p:cNvPr id="38" name="Закръглен правоъгълник 26"/>
          <p:cNvSpPr/>
          <p:nvPr/>
        </p:nvSpPr>
        <p:spPr>
          <a:xfrm>
            <a:off x="6262446" y="469856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39" name="Закръглен правоъгълник 7"/>
          <p:cNvSpPr/>
          <p:nvPr/>
        </p:nvSpPr>
        <p:spPr>
          <a:xfrm>
            <a:off x="795380" y="5957664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8.</a:t>
            </a:r>
            <a:r>
              <a:rPr lang="en-US" sz="1100" dirty="0" smtClean="0"/>
              <a:t> </a:t>
            </a:r>
            <a:r>
              <a:rPr lang="bg-BG" sz="1100" dirty="0" smtClean="0"/>
              <a:t>Приемане на вътрешни правила за работа на комисия</a:t>
            </a:r>
            <a:endParaRPr lang="bg-BG" sz="1100" dirty="0"/>
          </a:p>
        </p:txBody>
      </p:sp>
      <p:sp>
        <p:nvSpPr>
          <p:cNvPr id="40" name="Закръглен правоъгълник 9"/>
          <p:cNvSpPr/>
          <p:nvPr/>
        </p:nvSpPr>
        <p:spPr>
          <a:xfrm>
            <a:off x="4550730" y="590385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заседанието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6262446" y="14847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4550730" y="14847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6262446" y="351246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4550730" y="351246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42" name="Закръглен правоъгълник 9"/>
          <p:cNvSpPr/>
          <p:nvPr/>
        </p:nvSpPr>
        <p:spPr>
          <a:xfrm>
            <a:off x="4550730" y="528301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43" name="Закръглен правоъгълник 9"/>
          <p:cNvSpPr/>
          <p:nvPr/>
        </p:nvSpPr>
        <p:spPr>
          <a:xfrm>
            <a:off x="6262446" y="528301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44" name="Закръглен правоъгълник 9"/>
          <p:cNvSpPr/>
          <p:nvPr/>
        </p:nvSpPr>
        <p:spPr>
          <a:xfrm>
            <a:off x="6262446" y="590385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80541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Конкурсна/тръжна </a:t>
            </a:r>
            <a:r>
              <a:rPr lang="bg-BG" dirty="0"/>
              <a:t>процедура по ЗПБ 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12</a:t>
            </a:fld>
            <a:endParaRPr lang="bg-BG"/>
          </a:p>
        </p:txBody>
      </p:sp>
      <p:sp>
        <p:nvSpPr>
          <p:cNvPr id="4" name="Закръглен правоъгълник 7"/>
          <p:cNvSpPr/>
          <p:nvPr/>
        </p:nvSpPr>
        <p:spPr>
          <a:xfrm>
            <a:off x="954221" y="119675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9</a:t>
            </a:r>
            <a:r>
              <a:rPr lang="bg-BG" sz="1100" dirty="0" smtClean="0"/>
              <a:t>.</a:t>
            </a:r>
            <a:r>
              <a:rPr lang="en-US" sz="1100" dirty="0" smtClean="0"/>
              <a:t> </a:t>
            </a:r>
            <a:r>
              <a:rPr lang="bg-BG" sz="1100" dirty="0" smtClean="0"/>
              <a:t>Приемане на проект на тръжни/конкурсни книжа</a:t>
            </a:r>
            <a:endParaRPr lang="bg-BG" sz="1100" dirty="0"/>
          </a:p>
        </p:txBody>
      </p:sp>
      <p:sp>
        <p:nvSpPr>
          <p:cNvPr id="5" name="Закръглен правоъгълник 9"/>
          <p:cNvSpPr/>
          <p:nvPr/>
        </p:nvSpPr>
        <p:spPr>
          <a:xfrm>
            <a:off x="4568581" y="119675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6" name="Закръглен правоъгълник 9"/>
          <p:cNvSpPr/>
          <p:nvPr/>
        </p:nvSpPr>
        <p:spPr>
          <a:xfrm>
            <a:off x="6211262" y="119675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Одобрени</a:t>
            </a:r>
            <a:endParaRPr lang="bg-BG" sz="1100" dirty="0"/>
          </a:p>
        </p:txBody>
      </p:sp>
      <p:sp>
        <p:nvSpPr>
          <p:cNvPr id="7" name="Закръглен правоъгълник 7"/>
          <p:cNvSpPr/>
          <p:nvPr/>
        </p:nvSpPr>
        <p:spPr>
          <a:xfrm>
            <a:off x="954221" y="1876110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10.</a:t>
            </a:r>
            <a:r>
              <a:rPr lang="en-US" sz="1100" dirty="0" smtClean="0"/>
              <a:t> </a:t>
            </a:r>
            <a:r>
              <a:rPr lang="bg-BG" sz="1100" dirty="0" smtClean="0"/>
              <a:t>Срок за закупуване на тръжни книжа</a:t>
            </a:r>
            <a:endParaRPr lang="bg-BG" sz="1100" dirty="0"/>
          </a:p>
        </p:txBody>
      </p:sp>
      <p:sp>
        <p:nvSpPr>
          <p:cNvPr id="8" name="Закръглен правоъгълник 9"/>
          <p:cNvSpPr/>
          <p:nvPr/>
        </p:nvSpPr>
        <p:spPr>
          <a:xfrm>
            <a:off x="4568581" y="186528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9" name="Закръглен правоъгълник 9"/>
          <p:cNvSpPr/>
          <p:nvPr/>
        </p:nvSpPr>
        <p:spPr>
          <a:xfrm>
            <a:off x="6211262" y="186528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Закупени на дата</a:t>
            </a:r>
            <a:endParaRPr lang="bg-BG" sz="1100" dirty="0"/>
          </a:p>
        </p:txBody>
      </p:sp>
      <p:sp>
        <p:nvSpPr>
          <p:cNvPr id="10" name="Закръглен правоъгълник 7"/>
          <p:cNvSpPr/>
          <p:nvPr/>
        </p:nvSpPr>
        <p:spPr>
          <a:xfrm>
            <a:off x="954221" y="2555468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11.</a:t>
            </a:r>
            <a:r>
              <a:rPr lang="en-US" sz="1100" dirty="0" smtClean="0"/>
              <a:t> </a:t>
            </a:r>
            <a:r>
              <a:rPr lang="bg-BG" sz="1100" dirty="0" smtClean="0"/>
              <a:t>Срок за подаване на заявления</a:t>
            </a:r>
            <a:endParaRPr lang="bg-BG" sz="1100" dirty="0"/>
          </a:p>
        </p:txBody>
      </p:sp>
      <p:sp>
        <p:nvSpPr>
          <p:cNvPr id="11" name="Закръглен правоъгълник 9"/>
          <p:cNvSpPr/>
          <p:nvPr/>
        </p:nvSpPr>
        <p:spPr>
          <a:xfrm>
            <a:off x="4568580" y="255546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12" name="Закръглен правоъгълник 9"/>
          <p:cNvSpPr/>
          <p:nvPr/>
        </p:nvSpPr>
        <p:spPr>
          <a:xfrm>
            <a:off x="6211262" y="255546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Вх. номер на заявление</a:t>
            </a:r>
            <a:endParaRPr lang="bg-BG" sz="1100" dirty="0"/>
          </a:p>
        </p:txBody>
      </p:sp>
      <p:sp>
        <p:nvSpPr>
          <p:cNvPr id="13" name="Закръглен правоъгълник 9"/>
          <p:cNvSpPr/>
          <p:nvPr/>
        </p:nvSpPr>
        <p:spPr>
          <a:xfrm>
            <a:off x="7831499" y="251891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и час</a:t>
            </a:r>
            <a:endParaRPr lang="bg-BG" sz="1100" dirty="0"/>
          </a:p>
        </p:txBody>
      </p:sp>
      <p:sp>
        <p:nvSpPr>
          <p:cNvPr id="14" name="Закръглен правоъгълник 3"/>
          <p:cNvSpPr/>
          <p:nvPr/>
        </p:nvSpPr>
        <p:spPr>
          <a:xfrm>
            <a:off x="954221" y="3234826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12. Допускане до участие: конкурс/търг</a:t>
            </a:r>
            <a:endParaRPr lang="bg-BG" sz="1100" dirty="0"/>
          </a:p>
        </p:txBody>
      </p:sp>
      <p:sp>
        <p:nvSpPr>
          <p:cNvPr id="15" name="Закръглен правоъгълник 4"/>
          <p:cNvSpPr/>
          <p:nvPr/>
        </p:nvSpPr>
        <p:spPr>
          <a:xfrm>
            <a:off x="4572000" y="323482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No </a:t>
            </a:r>
            <a:r>
              <a:rPr lang="bg-BG" sz="1100" dirty="0" smtClean="0"/>
              <a:t>Писмо</a:t>
            </a:r>
            <a:endParaRPr lang="bg-BG" sz="1100" dirty="0"/>
          </a:p>
        </p:txBody>
      </p:sp>
      <p:sp>
        <p:nvSpPr>
          <p:cNvPr id="16" name="Закръглен правоъгълник 5"/>
          <p:cNvSpPr/>
          <p:nvPr/>
        </p:nvSpPr>
        <p:spPr>
          <a:xfrm>
            <a:off x="6211262" y="323482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17" name="Закръглен правоъгълник 6"/>
          <p:cNvSpPr/>
          <p:nvPr/>
        </p:nvSpPr>
        <p:spPr>
          <a:xfrm>
            <a:off x="954221" y="3914184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13. Срок за подаване на конкурсни</a:t>
            </a:r>
            <a:r>
              <a:rPr lang="en-US" sz="1100" dirty="0" smtClean="0"/>
              <a:t>\</a:t>
            </a:r>
            <a:r>
              <a:rPr lang="bg-BG" sz="1100" dirty="0" smtClean="0"/>
              <a:t> тръжни предложения</a:t>
            </a:r>
            <a:endParaRPr lang="bg-BG" sz="1100" dirty="0"/>
          </a:p>
        </p:txBody>
      </p:sp>
      <p:sp>
        <p:nvSpPr>
          <p:cNvPr id="18" name="Закръглен правоъгълник 7"/>
          <p:cNvSpPr/>
          <p:nvPr/>
        </p:nvSpPr>
        <p:spPr>
          <a:xfrm>
            <a:off x="4568581" y="392544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19" name="Закръглен правоъгълник 9"/>
          <p:cNvSpPr/>
          <p:nvPr/>
        </p:nvSpPr>
        <p:spPr>
          <a:xfrm>
            <a:off x="954221" y="459354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14. Разглеждане на предложението и класиране</a:t>
            </a:r>
            <a:endParaRPr lang="bg-BG" sz="1100" dirty="0"/>
          </a:p>
        </p:txBody>
      </p:sp>
      <p:sp>
        <p:nvSpPr>
          <p:cNvPr id="20" name="Закръглен правоъгълник 10"/>
          <p:cNvSpPr/>
          <p:nvPr/>
        </p:nvSpPr>
        <p:spPr>
          <a:xfrm>
            <a:off x="4568579" y="459354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На дата</a:t>
            </a:r>
            <a:endParaRPr lang="bg-BG" sz="1100" dirty="0"/>
          </a:p>
        </p:txBody>
      </p:sp>
      <p:sp>
        <p:nvSpPr>
          <p:cNvPr id="21" name="Закръглен правоъгълник 12"/>
          <p:cNvSpPr/>
          <p:nvPr/>
        </p:nvSpPr>
        <p:spPr>
          <a:xfrm>
            <a:off x="954221" y="527290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15. Утвърждаване на класирането</a:t>
            </a:r>
            <a:endParaRPr lang="bg-BG" sz="1100" dirty="0"/>
          </a:p>
        </p:txBody>
      </p:sp>
      <p:sp>
        <p:nvSpPr>
          <p:cNvPr id="22" name="Закръглен правоъгълник 13"/>
          <p:cNvSpPr/>
          <p:nvPr/>
        </p:nvSpPr>
        <p:spPr>
          <a:xfrm>
            <a:off x="4568581" y="527290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На дата</a:t>
            </a:r>
            <a:endParaRPr lang="bg-BG" sz="1100" dirty="0"/>
          </a:p>
        </p:txBody>
      </p:sp>
      <p:sp>
        <p:nvSpPr>
          <p:cNvPr id="23" name="Закръглен правоъгълник 14"/>
          <p:cNvSpPr/>
          <p:nvPr/>
        </p:nvSpPr>
        <p:spPr>
          <a:xfrm>
            <a:off x="7831499" y="39141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</a:t>
            </a:r>
            <a:r>
              <a:rPr lang="bg-BG" sz="1100" dirty="0"/>
              <a:t>и</a:t>
            </a:r>
            <a:r>
              <a:rPr lang="bg-BG" sz="1100" dirty="0" smtClean="0"/>
              <a:t> час</a:t>
            </a:r>
            <a:endParaRPr lang="bg-BG" sz="1100" dirty="0"/>
          </a:p>
        </p:txBody>
      </p:sp>
      <p:sp>
        <p:nvSpPr>
          <p:cNvPr id="24" name="Закръглен правоъгълник 15"/>
          <p:cNvSpPr/>
          <p:nvPr/>
        </p:nvSpPr>
        <p:spPr>
          <a:xfrm>
            <a:off x="6211262" y="39141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Входящ номер на офертата </a:t>
            </a:r>
            <a:endParaRPr lang="bg-BG" sz="1100" dirty="0"/>
          </a:p>
        </p:txBody>
      </p:sp>
      <p:sp>
        <p:nvSpPr>
          <p:cNvPr id="25" name="Закръглен правоъгълник 16"/>
          <p:cNvSpPr/>
          <p:nvPr/>
        </p:nvSpPr>
        <p:spPr>
          <a:xfrm>
            <a:off x="7831499" y="323482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Да/Не</a:t>
            </a:r>
            <a:endParaRPr lang="bg-BG" sz="1100" dirty="0"/>
          </a:p>
        </p:txBody>
      </p:sp>
      <p:sp>
        <p:nvSpPr>
          <p:cNvPr id="26" name="Закръглен правоъгълник 17"/>
          <p:cNvSpPr/>
          <p:nvPr/>
        </p:nvSpPr>
        <p:spPr>
          <a:xfrm>
            <a:off x="6211262" y="459354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класация</a:t>
            </a:r>
            <a:endParaRPr lang="bg-BG" sz="1100" dirty="0"/>
          </a:p>
        </p:txBody>
      </p:sp>
      <p:sp>
        <p:nvSpPr>
          <p:cNvPr id="27" name="Закръглен правоъгълник 9"/>
          <p:cNvSpPr/>
          <p:nvPr/>
        </p:nvSpPr>
        <p:spPr>
          <a:xfrm>
            <a:off x="7831499" y="119675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Неодобрени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1458658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Конкурсна/тръжна </a:t>
            </a:r>
            <a:r>
              <a:rPr lang="bg-BG" dirty="0"/>
              <a:t>процедура по ЗПБ 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432048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13</a:t>
            </a:fld>
            <a:endParaRPr lang="bg-BG"/>
          </a:p>
        </p:txBody>
      </p:sp>
      <p:sp>
        <p:nvSpPr>
          <p:cNvPr id="23" name="Закръглен правоъгълник 7"/>
          <p:cNvSpPr/>
          <p:nvPr/>
        </p:nvSpPr>
        <p:spPr>
          <a:xfrm>
            <a:off x="796922" y="404664"/>
            <a:ext cx="289719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16.</a:t>
            </a:r>
            <a:r>
              <a:rPr lang="en-US" sz="1100" dirty="0" smtClean="0"/>
              <a:t> </a:t>
            </a:r>
            <a:r>
              <a:rPr lang="bg-BG" sz="1100" dirty="0" smtClean="0"/>
              <a:t>Процедура по чл. 32 от УПМСНА – проект на РМС за избор на концесионер (линк към екран с тази процедура)</a:t>
            </a:r>
            <a:endParaRPr lang="bg-BG" sz="1100" dirty="0"/>
          </a:p>
        </p:txBody>
      </p:sp>
      <p:sp>
        <p:nvSpPr>
          <p:cNvPr id="24" name="Закръглен правоъгълник 7"/>
          <p:cNvSpPr/>
          <p:nvPr/>
        </p:nvSpPr>
        <p:spPr>
          <a:xfrm>
            <a:off x="796922" y="1205136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17.</a:t>
            </a:r>
            <a:r>
              <a:rPr lang="en-US" sz="1100" dirty="0" smtClean="0"/>
              <a:t> </a:t>
            </a:r>
            <a:r>
              <a:rPr lang="bg-BG" sz="1100" dirty="0" smtClean="0"/>
              <a:t>Процедура по чл. 35 от УПМСНА (линк екран с тази процедура)</a:t>
            </a:r>
            <a:endParaRPr lang="bg-BG" sz="1100" dirty="0"/>
          </a:p>
        </p:txBody>
      </p:sp>
      <p:sp>
        <p:nvSpPr>
          <p:cNvPr id="25" name="Закръглен правоъгълник 7"/>
          <p:cNvSpPr/>
          <p:nvPr/>
        </p:nvSpPr>
        <p:spPr>
          <a:xfrm>
            <a:off x="796922" y="1818243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18.</a:t>
            </a:r>
            <a:r>
              <a:rPr lang="en-US" sz="1100" dirty="0" smtClean="0"/>
              <a:t> </a:t>
            </a:r>
            <a:r>
              <a:rPr lang="bg-BG" sz="1100" dirty="0" smtClean="0"/>
              <a:t>Решение на МС за избор на изпълнител</a:t>
            </a:r>
            <a:endParaRPr lang="bg-BG" sz="1100" dirty="0"/>
          </a:p>
        </p:txBody>
      </p:sp>
      <p:sp>
        <p:nvSpPr>
          <p:cNvPr id="26" name="Закръглен правоъгълник 9"/>
          <p:cNvSpPr/>
          <p:nvPr/>
        </p:nvSpPr>
        <p:spPr>
          <a:xfrm>
            <a:off x="4632668" y="179478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6040582" y="179478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28" name="Закръглен правоъгълник 7"/>
          <p:cNvSpPr/>
          <p:nvPr/>
        </p:nvSpPr>
        <p:spPr>
          <a:xfrm>
            <a:off x="823782" y="2564904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19.</a:t>
            </a:r>
            <a:r>
              <a:rPr lang="en-US" sz="1100" dirty="0" smtClean="0"/>
              <a:t> </a:t>
            </a:r>
            <a:r>
              <a:rPr lang="bg-BG" sz="1100" dirty="0" smtClean="0"/>
              <a:t>Сключване на договор</a:t>
            </a:r>
            <a:endParaRPr lang="bg-BG" sz="1100" dirty="0"/>
          </a:p>
        </p:txBody>
      </p:sp>
      <p:sp>
        <p:nvSpPr>
          <p:cNvPr id="29" name="Закръглен правоъгълник 9"/>
          <p:cNvSpPr/>
          <p:nvPr/>
        </p:nvSpPr>
        <p:spPr>
          <a:xfrm>
            <a:off x="4646159" y="259441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30" name="Закръглен правоъгълник 2"/>
          <p:cNvSpPr/>
          <p:nvPr/>
        </p:nvSpPr>
        <p:spPr>
          <a:xfrm>
            <a:off x="7596336" y="5805264"/>
            <a:ext cx="1296144" cy="4320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7448496" y="181824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Да/Не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413418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14</a:t>
            </a:fld>
            <a:endParaRPr lang="bg-BG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3239852" y="0"/>
            <a:ext cx="2664296" cy="3240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Потребителски профил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696065" y="493320"/>
            <a:ext cx="1787703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1.  </a:t>
            </a:r>
            <a:r>
              <a:rPr lang="en-US" sz="1100" dirty="0" smtClean="0"/>
              <a:t>ID</a:t>
            </a:r>
            <a:endParaRPr lang="ru-RU" sz="1100" dirty="0" smtClean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696065" y="4730498"/>
            <a:ext cx="174344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7. Вид  подземни богатства</a:t>
            </a:r>
            <a:endParaRPr lang="bg-BG" sz="1100" cap="all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696065" y="1098273"/>
            <a:ext cx="17749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2. ЕИК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696065" y="3619474"/>
            <a:ext cx="1781392" cy="9381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6.  НАИМЕНОВАНИЕ И МЕСТОНАХОЖДЕНИЕ НА НАХОДИЩЕТО И КОНЦЕСИОННАТА ПЛОЩ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696065" y="5335451"/>
            <a:ext cx="17749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8. Група подземни богатства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96065" y="1703226"/>
            <a:ext cx="178770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/>
              <a:t> 3. ФИРМА</a:t>
            </a:r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696065" y="5940405"/>
            <a:ext cx="178770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9. ЗАЯВЕН СРОК 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2841451" y="2963826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По право/прехвърляне на права/промяна на площ/търг/ конкурс/удължаване на срок /ПРЕКРАТЯВАНЕ</a:t>
            </a:r>
            <a:r>
              <a:rPr lang="bg-BG" sz="1100" dirty="0"/>
              <a:t>	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841451" y="1098273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 Единен идентификационен код</a:t>
            </a:r>
            <a:endParaRPr lang="bg-BG" sz="1100" cap="all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2841451" y="3811622"/>
            <a:ext cx="5599610" cy="5538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ИМЕ НА НАХОДИЩЕ И ПЛОЩ</a:t>
            </a:r>
            <a:endParaRPr lang="ru-RU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2841451" y="1703226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/>
              <a:t>име на фирмата-заявител </a:t>
            </a:r>
            <a:r>
              <a:rPr lang="bg-BG" sz="1100" dirty="0"/>
              <a:t>	</a:t>
            </a:r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2841451" y="4730498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ПАДАЩО МЕНЮ НА ВИДОВЕТЕ ПОДЗЕМНИ БОГАТСТВА</a:t>
            </a:r>
            <a:endParaRPr lang="bg-BG" sz="1100" dirty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2841451" y="5335451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 ПАДАЩО МЕНЮ НА ВИДОВЕТЕ ГРУПИ ПОДЗЕМНИ БОГАТСТВА</a:t>
            </a:r>
            <a:endParaRPr lang="bg-BG" sz="11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2841451" y="5940405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СРОК НА КОНЦЕСИЯТА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2841451" y="493320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Входящ номер или номер на заявлението </a:t>
            </a:r>
            <a:r>
              <a:rPr lang="bg-BG" sz="1100" dirty="0"/>
              <a:t>	</a:t>
            </a:r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696065" y="2308179"/>
            <a:ext cx="178770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4. Адрес на фирмата</a:t>
            </a:r>
            <a:endParaRPr lang="bg-BG" sz="1100" cap="all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2841451" y="2308179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cap="all" dirty="0" smtClean="0"/>
              <a:t>Адрес и </a:t>
            </a:r>
            <a:r>
              <a:rPr lang="ru-RU" sz="1100" cap="all" dirty="0" err="1" smtClean="0"/>
              <a:t>Телефонни</a:t>
            </a:r>
            <a:r>
              <a:rPr lang="ru-RU" sz="1100" cap="all" dirty="0" smtClean="0"/>
              <a:t> номера на </a:t>
            </a:r>
            <a:r>
              <a:rPr lang="ru-RU" sz="1100" cap="all" dirty="0" err="1" smtClean="0"/>
              <a:t>фирмата</a:t>
            </a:r>
            <a:r>
              <a:rPr lang="ru-RU" sz="1100" cap="all" dirty="0" smtClean="0"/>
              <a:t>, </a:t>
            </a:r>
            <a:r>
              <a:rPr lang="ru-RU" sz="1100" cap="all" dirty="0" err="1" smtClean="0"/>
              <a:t>имейл</a:t>
            </a:r>
            <a:r>
              <a:rPr lang="ru-RU" sz="1100" dirty="0"/>
              <a:t>	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696065" y="2913132"/>
            <a:ext cx="1787702" cy="533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5. ВИД НА ЗАЯВЛЕНИЕТО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Потребителски профил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43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Потребителски профил</a:t>
            </a:r>
          </a:p>
          <a:p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15</a:t>
            </a:fld>
            <a:endParaRPr lang="bg-BG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600837" y="771241"/>
            <a:ext cx="1872208" cy="699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10. НОМЕР НА РАЗРЕШЕНИЕ ЗА ТЪРСЕНЕ И ПРОУЧВАНЕ 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2958537" y="786087"/>
            <a:ext cx="5599610" cy="684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НОМЕР НА РАЗРЕШЕНИЕ И ДАТА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600837" y="3933056"/>
            <a:ext cx="1882931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14. НОМЕР НА УДОСТОВЕРЕНИЕ ЗА ТЪРГОВСКО ОТКРИТИЕ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2958537" y="3933057"/>
            <a:ext cx="559961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НОМЕР НА УДОСТОВЕРЕНИЕ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00837" y="3245411"/>
            <a:ext cx="1882931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13. НОМЕР НА ПРОТОКОЛ НА СЕК 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2958537" y="3205362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НОМЕР НА ПРОТОКОЛ, ДАТА	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600837" y="2557765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12. НОМЕР НА РЕШЕНИЕ ПО ОВОС 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958537" y="2557765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НОМЕР И ДАТА НА РЕШЕНИЕТО	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600837" y="1726103"/>
            <a:ext cx="1872208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11. ДОГОВОР ЗА ТЪРСЕНЕ И ПРОУЧВАНЕ 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2958537" y="1798111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НОМЕР НА ДОГОВОРА И ДАТА С АНЕКСИТЕ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133484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16</a:t>
            </a:fld>
            <a:endParaRPr lang="bg-BG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974904" y="1498515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Площ на находището</a:t>
            </a:r>
            <a:endParaRPr lang="bg-BG" sz="1100" cap="all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645139"/>
              </p:ext>
            </p:extLst>
          </p:nvPr>
        </p:nvGraphicFramePr>
        <p:xfrm>
          <a:off x="3491880" y="692313"/>
          <a:ext cx="2362200" cy="2476500"/>
        </p:xfrm>
        <a:graphic>
          <a:graphicData uri="http://schemas.openxmlformats.org/drawingml/2006/table">
            <a:tbl>
              <a:tblPr/>
              <a:tblGrid>
                <a:gridCol w="609600"/>
                <a:gridCol w="673100"/>
                <a:gridCol w="673100"/>
                <a:gridCol w="4064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Номер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X(m)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Y(m)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4599118.8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8507784.1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4598887.4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8507558.6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4598853.5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8507749.9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4598723.9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8507759.1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4598797.9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8507633.8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4598541.8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8507622.5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4598396.7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8507460.8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4598325.7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8507349.1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4598367.6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8506817.1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4598396.7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8507460.8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4598325.7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8507349.1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4598367.6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8506817.1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Закръглен правоъгълник 13"/>
          <p:cNvSpPr/>
          <p:nvPr/>
        </p:nvSpPr>
        <p:spPr>
          <a:xfrm>
            <a:off x="7967058" y="6148453"/>
            <a:ext cx="92824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Отпечатай</a:t>
            </a:r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7967058" y="5692926"/>
            <a:ext cx="90814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</a:t>
            </a:r>
            <a:r>
              <a:rPr lang="ru-RU" sz="1100" dirty="0" err="1" smtClean="0"/>
              <a:t>Промени</a:t>
            </a:r>
            <a:endParaRPr lang="ru-RU" sz="1100" dirty="0" smtClean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7967058" y="5272284"/>
            <a:ext cx="90814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</a:t>
            </a:r>
            <a:r>
              <a:rPr lang="ru-RU" sz="1100" dirty="0" err="1" smtClean="0"/>
              <a:t>Запази</a:t>
            </a:r>
            <a:endParaRPr lang="ru-RU" sz="1100" dirty="0" smtClean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971681" y="4083960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Концесионна площ</a:t>
            </a:r>
            <a:endParaRPr lang="bg-BG" sz="1100" cap="all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28336"/>
              </p:ext>
            </p:extLst>
          </p:nvPr>
        </p:nvGraphicFramePr>
        <p:xfrm>
          <a:off x="3491880" y="3388087"/>
          <a:ext cx="2362200" cy="2476500"/>
        </p:xfrm>
        <a:graphic>
          <a:graphicData uri="http://schemas.openxmlformats.org/drawingml/2006/table">
            <a:tbl>
              <a:tblPr/>
              <a:tblGrid>
                <a:gridCol w="609600"/>
                <a:gridCol w="673100"/>
                <a:gridCol w="673100"/>
                <a:gridCol w="4064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Номер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X(m)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Y(m)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4599118.8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8507784.1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4598887.4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8507558.6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4598853.5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8507749.9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4598723.9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8507759.1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527.9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4598797.9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8507633.8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4598541.8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8507622.5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4598396.7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8507460.8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4598325.7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8507349.1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4598367.6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8506817.1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4598396.7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8507460.8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4598325.7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8507349.1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544.4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4598367.6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8506817.1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Закръглен правоъгълник 18"/>
          <p:cNvSpPr/>
          <p:nvPr/>
        </p:nvSpPr>
        <p:spPr>
          <a:xfrm>
            <a:off x="3383868" y="35571"/>
            <a:ext cx="237626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Координатен регистър на гранични точки от контура на обекта</a:t>
            </a:r>
            <a:r>
              <a:rPr lang="bg-BG" sz="1100" dirty="0"/>
              <a:t>	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Потребителски профил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172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Потребителски профил</a:t>
            </a:r>
          </a:p>
          <a:p>
            <a:endParaRPr lang="bg-BG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17</a:t>
            </a:fld>
            <a:endParaRPr lang="bg-BG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971600" y="1343409"/>
            <a:ext cx="27363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ИЗПЪЛНЕНИЕ НА КРИТЕРИИ ЗА ДАВАНЕ ХОД НА ПРЕПИСКАТА</a:t>
            </a:r>
            <a:endParaRPr lang="bg-BG" sz="1100" dirty="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971600" y="1991017"/>
            <a:ext cx="2736913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СЪГЛАСУВА ПО ЧЛ. 26 ОТ ЗПБ</a:t>
            </a:r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971600" y="2638625"/>
            <a:ext cx="2736913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СЪГЛАСУВА ПО ЧЛ. 32 НА УПМСНА</a:t>
            </a:r>
          </a:p>
          <a:p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4572000" y="1343409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       </a:t>
            </a:r>
            <a:r>
              <a:rPr lang="bg-BG" sz="1100" dirty="0" smtClean="0"/>
              <a:t>       Да</a:t>
            </a:r>
            <a:endParaRPr lang="bg-BG" sz="1100" dirty="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6164564" y="1343409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               Не</a:t>
            </a:r>
            <a:endParaRPr lang="bg-BG" sz="1100" dirty="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4572000" y="1947674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      </a:t>
            </a:r>
            <a:r>
              <a:rPr lang="bg-BG" sz="1100" dirty="0" smtClean="0"/>
              <a:t>Съгласува се</a:t>
            </a:r>
            <a:endParaRPr lang="bg-BG" sz="1100" dirty="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6164564" y="1947674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 </a:t>
            </a:r>
            <a:r>
              <a:rPr lang="bg-BG" sz="1100" dirty="0" smtClean="0"/>
              <a:t>Съгласувана</a:t>
            </a:r>
            <a:endParaRPr lang="bg-BG" sz="1100" dirty="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6164565" y="2629743"/>
            <a:ext cx="1296144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/>
              <a:t> </a:t>
            </a:r>
            <a:r>
              <a:rPr lang="bg-BG" sz="1100" dirty="0" smtClean="0"/>
              <a:t>   Съгласувана</a:t>
            </a:r>
            <a:endParaRPr lang="bg-BG" sz="1100" dirty="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4572000" y="2638625"/>
            <a:ext cx="129614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     Съгласува </a:t>
            </a:r>
            <a:r>
              <a:rPr lang="bg-BG" sz="1100" dirty="0"/>
              <a:t>се</a:t>
            </a:r>
          </a:p>
        </p:txBody>
      </p:sp>
      <p:sp>
        <p:nvSpPr>
          <p:cNvPr id="32" name="Закръглен правоъгълник 24"/>
          <p:cNvSpPr/>
          <p:nvPr/>
        </p:nvSpPr>
        <p:spPr>
          <a:xfrm>
            <a:off x="971599" y="3286233"/>
            <a:ext cx="2736913" cy="4721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ВНАСЯНА НА ЗАСЕДАНИЕ НА МС ПО РЕДА НА  ЧЛ. 35 УПМСНА</a:t>
            </a:r>
            <a:endParaRPr lang="bg-BG" sz="1100" dirty="0"/>
          </a:p>
        </p:txBody>
      </p:sp>
      <p:sp>
        <p:nvSpPr>
          <p:cNvPr id="34" name="Закръглен правоъгълник 25"/>
          <p:cNvSpPr/>
          <p:nvPr/>
        </p:nvSpPr>
        <p:spPr>
          <a:xfrm>
            <a:off x="971599" y="3973978"/>
            <a:ext cx="2736913" cy="4503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 РМС</a:t>
            </a:r>
            <a:endParaRPr lang="bg-BG" sz="1100" dirty="0"/>
          </a:p>
        </p:txBody>
      </p:sp>
      <p:sp>
        <p:nvSpPr>
          <p:cNvPr id="35" name="Закръглен правоъгълник 26"/>
          <p:cNvSpPr/>
          <p:nvPr/>
        </p:nvSpPr>
        <p:spPr>
          <a:xfrm>
            <a:off x="971599" y="4639902"/>
            <a:ext cx="2736913" cy="4503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ДЪРЖАВЕН ВЕСТНИК</a:t>
            </a:r>
          </a:p>
          <a:p>
            <a:r>
              <a:rPr lang="bg-BG" sz="1100" dirty="0" smtClean="0"/>
              <a:t> </a:t>
            </a:r>
            <a:r>
              <a:rPr lang="bg-BG" sz="1100" dirty="0"/>
              <a:t>	</a:t>
            </a:r>
          </a:p>
        </p:txBody>
      </p:sp>
      <p:sp>
        <p:nvSpPr>
          <p:cNvPr id="37" name="Закръглен правоъгълник 27"/>
          <p:cNvSpPr/>
          <p:nvPr/>
        </p:nvSpPr>
        <p:spPr>
          <a:xfrm>
            <a:off x="971599" y="5305825"/>
            <a:ext cx="2736913" cy="4503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ДОГОВОР 	</a:t>
            </a:r>
          </a:p>
        </p:txBody>
      </p:sp>
      <p:sp>
        <p:nvSpPr>
          <p:cNvPr id="39" name="Закръглен правоъгълник 23"/>
          <p:cNvSpPr/>
          <p:nvPr/>
        </p:nvSpPr>
        <p:spPr>
          <a:xfrm>
            <a:off x="4572000" y="3276373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40" name="Закръглен правоъгълник 24"/>
          <p:cNvSpPr/>
          <p:nvPr/>
        </p:nvSpPr>
        <p:spPr>
          <a:xfrm>
            <a:off x="6164564" y="3276373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      Дата</a:t>
            </a:r>
            <a:endParaRPr lang="bg-BG" sz="1100" dirty="0"/>
          </a:p>
        </p:txBody>
      </p:sp>
      <p:sp>
        <p:nvSpPr>
          <p:cNvPr id="42" name="Закръглен правоъгълник 26"/>
          <p:cNvSpPr/>
          <p:nvPr/>
        </p:nvSpPr>
        <p:spPr>
          <a:xfrm>
            <a:off x="4572000" y="3983136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43" name="Закръглен правоъгълник 27"/>
          <p:cNvSpPr/>
          <p:nvPr/>
        </p:nvSpPr>
        <p:spPr>
          <a:xfrm>
            <a:off x="6151257" y="4021593"/>
            <a:ext cx="129614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       </a:t>
            </a:r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45" name="Закръглен правоъгълник 30"/>
          <p:cNvSpPr/>
          <p:nvPr/>
        </p:nvSpPr>
        <p:spPr>
          <a:xfrm>
            <a:off x="6145511" y="4603232"/>
            <a:ext cx="129059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46" name="Закръглен правоъгълник 32"/>
          <p:cNvSpPr/>
          <p:nvPr/>
        </p:nvSpPr>
        <p:spPr>
          <a:xfrm>
            <a:off x="4572668" y="4603233"/>
            <a:ext cx="129059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Брой</a:t>
            </a:r>
            <a:endParaRPr lang="bg-BG" sz="1100" dirty="0"/>
          </a:p>
        </p:txBody>
      </p:sp>
      <p:sp>
        <p:nvSpPr>
          <p:cNvPr id="48" name="Закръглен правоъгълник 30"/>
          <p:cNvSpPr/>
          <p:nvPr/>
        </p:nvSpPr>
        <p:spPr>
          <a:xfrm>
            <a:off x="6145511" y="5271487"/>
            <a:ext cx="129059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49" name="Закръглен правоъгълник 32"/>
          <p:cNvSpPr/>
          <p:nvPr/>
        </p:nvSpPr>
        <p:spPr>
          <a:xfrm>
            <a:off x="4572668" y="5301537"/>
            <a:ext cx="129059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/>
              <a:t>Номер</a:t>
            </a:r>
          </a:p>
        </p:txBody>
      </p:sp>
    </p:spTree>
    <p:extLst>
      <p:ext uri="{BB962C8B-B14F-4D97-AF65-F5344CB8AC3E}">
        <p14:creationId xmlns:p14="http://schemas.microsoft.com/office/powerpoint/2010/main" val="37990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904692" y="66248"/>
            <a:ext cx="1872208" cy="59470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СЪГЛАСУВАНЕ ПО ЧЛ. 26 ОТ ЗПБ</a:t>
            </a:r>
            <a:endParaRPr lang="bg-BG" sz="1400" dirty="0"/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7740352" y="6190713"/>
            <a:ext cx="1296144" cy="4912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344596" y="1636402"/>
            <a:ext cx="2861009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/>
              <a:t>ДО </a:t>
            </a:r>
            <a:r>
              <a:rPr lang="bg-BG" sz="1100" dirty="0" smtClean="0"/>
              <a:t>МИНИСТЕРСТВОТО </a:t>
            </a:r>
            <a:r>
              <a:rPr lang="bg-BG" sz="1100" dirty="0"/>
              <a:t>НА ОКОЛНАТА СРЕДА И ВОДИТЕ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344596" y="2280503"/>
            <a:ext cx="2853752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 </a:t>
            </a:r>
          </a:p>
          <a:p>
            <a:r>
              <a:rPr lang="bg-BG" sz="1100" dirty="0" smtClean="0"/>
              <a:t>ДО МИНИСТЕРСТВОТО </a:t>
            </a:r>
            <a:r>
              <a:rPr lang="bg-BG" sz="1100" dirty="0"/>
              <a:t>НА ВЪТРЕШНИТЕ РАБОТИ</a:t>
            </a:r>
          </a:p>
          <a:p>
            <a:endParaRPr lang="bg-BG" sz="1100" dirty="0"/>
          </a:p>
          <a:p>
            <a:r>
              <a:rPr lang="bg-BG" sz="1100" dirty="0"/>
              <a:t>	</a:t>
            </a:r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344596" y="2924604"/>
            <a:ext cx="28573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/>
              <a:t>ДО </a:t>
            </a:r>
            <a:r>
              <a:rPr lang="bg-BG" sz="1100" dirty="0" smtClean="0"/>
              <a:t>МИНИСТЕРСТВОТО </a:t>
            </a:r>
            <a:r>
              <a:rPr lang="bg-BG" sz="1100" dirty="0"/>
              <a:t>НА ОТБРАНАТА</a:t>
            </a:r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44596" y="358147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/>
              <a:t>ДО </a:t>
            </a:r>
            <a:r>
              <a:rPr lang="bg-BG" sz="1100" dirty="0" smtClean="0"/>
              <a:t>МИНИСТЕРСТВОТО </a:t>
            </a:r>
            <a:r>
              <a:rPr lang="bg-BG" sz="1100" dirty="0"/>
              <a:t>НА КУЛТУРАТА</a:t>
            </a:r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344596" y="4803873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ДО КМЕТ (само за строителни и скално облицовъчни материали )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344596" y="4213090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ДЪРЖАВНАТА АГЕНЦИЯ НАЦИОНАЛНА СИГУРНОСТ</a:t>
            </a:r>
            <a:endParaRPr lang="bg-BG" sz="1100" dirty="0"/>
          </a:p>
        </p:txBody>
      </p:sp>
      <p:sp>
        <p:nvSpPr>
          <p:cNvPr id="14" name="Правоъгълник 13"/>
          <p:cNvSpPr/>
          <p:nvPr/>
        </p:nvSpPr>
        <p:spPr>
          <a:xfrm>
            <a:off x="6121440" y="3896683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bg-BG" sz="1100">
                <a:solidFill>
                  <a:prstClr val="white"/>
                </a:solidFill>
              </a:rPr>
              <a:t>	</a:t>
            </a:r>
          </a:p>
        </p:txBody>
      </p:sp>
      <p:sp>
        <p:nvSpPr>
          <p:cNvPr id="15" name="Правоъгълник 14"/>
          <p:cNvSpPr/>
          <p:nvPr/>
        </p:nvSpPr>
        <p:spPr>
          <a:xfrm>
            <a:off x="3819388" y="188521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5047920" y="188521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smtClean="0"/>
              <a:t>ПОЛУЧЕНА</a:t>
            </a:r>
            <a:endParaRPr lang="bg-BG" sz="1100"/>
          </a:p>
        </p:txBody>
      </p:sp>
      <p:sp>
        <p:nvSpPr>
          <p:cNvPr id="17" name="Правоъгълник 16"/>
          <p:cNvSpPr/>
          <p:nvPr/>
        </p:nvSpPr>
        <p:spPr>
          <a:xfrm>
            <a:off x="6299268" y="170961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5047920" y="167112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6299268" y="167112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5047920" y="231522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6299268" y="2315223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5047920" y="293617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6299268" y="293617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5047920" y="359304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6299268" y="359304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35" name="Закръглен правоъгълник 34"/>
          <p:cNvSpPr/>
          <p:nvPr/>
        </p:nvSpPr>
        <p:spPr>
          <a:xfrm>
            <a:off x="5047920" y="481544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6299268" y="481544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5047920" y="422466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6299268" y="4224663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43" name="Контейнер за номер на слайда 42"/>
          <p:cNvSpPr>
            <a:spLocks noGrp="1"/>
          </p:cNvSpPr>
          <p:nvPr>
            <p:ph type="sldNum" sz="quarter" idx="12"/>
          </p:nvPr>
        </p:nvSpPr>
        <p:spPr>
          <a:xfrm>
            <a:off x="390384" y="6303493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18</a:t>
            </a:fld>
            <a:endParaRPr lang="bg-BG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323528" y="6093297"/>
            <a:ext cx="2853752" cy="5886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Срок за съгласуване – 30 дена</a:t>
            </a:r>
            <a:endParaRPr lang="bg-BG" dirty="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6355401" y="6170319"/>
            <a:ext cx="1096919" cy="5116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Приключена процедура: Да/ Не</a:t>
            </a:r>
            <a:endParaRPr lang="bg-BG" sz="1100" dirty="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344596" y="5454462"/>
            <a:ext cx="2853753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АГЕНЦИЯ ПЪТНА ИНФРАСТРУКТУРА</a:t>
            </a:r>
            <a:endParaRPr lang="bg-BG" sz="1100" dirty="0"/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344596" y="980728"/>
            <a:ext cx="2853753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НАЦИОНАЛНАТА ГЕОЛОЖКА СЛУЖБА</a:t>
            </a:r>
            <a:endParaRPr lang="bg-BG" sz="1100" dirty="0"/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5047920" y="1015448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6299268" y="101544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Да/Не/Условие</a:t>
            </a:r>
            <a:endParaRPr lang="bg-BG" sz="1100" dirty="0"/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5047920" y="548918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0" name="Закръглен правоъгълник 35"/>
          <p:cNvSpPr/>
          <p:nvPr/>
        </p:nvSpPr>
        <p:spPr>
          <a:xfrm>
            <a:off x="6316201" y="548095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3819388" y="165954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819388" y="230365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3819388" y="292460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3819388" y="35814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3819388" y="481544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3819388" y="421309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4" name="Закръглен правоъгълник 43"/>
          <p:cNvSpPr/>
          <p:nvPr/>
        </p:nvSpPr>
        <p:spPr>
          <a:xfrm>
            <a:off x="3819388" y="100387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3819388" y="548918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</p:spTree>
    <p:extLst>
      <p:ext uri="{BB962C8B-B14F-4D97-AF65-F5344CB8AC3E}">
        <p14:creationId xmlns:p14="http://schemas.microsoft.com/office/powerpoint/2010/main" val="294022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кръглен правоъгълник 4"/>
          <p:cNvSpPr/>
          <p:nvPr/>
        </p:nvSpPr>
        <p:spPr>
          <a:xfrm>
            <a:off x="986140" y="218875"/>
            <a:ext cx="187220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7596336" y="5949279"/>
            <a:ext cx="1296144" cy="432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408819" y="836712"/>
            <a:ext cx="2941341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ГЛАВНИЯ </a:t>
            </a:r>
            <a:r>
              <a:rPr lang="bg-BG" sz="1100" dirty="0"/>
              <a:t>СЕКРЕТАР НА МИНИСТЕРСКИЯ СЪВЕТ</a:t>
            </a:r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408819" y="2378163"/>
            <a:ext cx="2941340" cy="606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ЗАМЕСТНИК </a:t>
            </a:r>
            <a:r>
              <a:rPr lang="bg-BG" sz="1100" dirty="0"/>
              <a:t>МИНИСТЪР-ПРЕДСЕДАТЕЛ ПО </a:t>
            </a:r>
            <a:r>
              <a:rPr lang="bg-BG" sz="1100" dirty="0" smtClean="0"/>
              <a:t> КООРДИНАЦИЯ НА ЕВРОПЕЙСКИТЕ ПОЛИТИКИ И  ИНСТИТУЦИОНАЛНИТЕ ВЪПРОСИ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408819" y="5244377"/>
            <a:ext cx="2941341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ПРАВОСЪДИЕТО</a:t>
            </a:r>
          </a:p>
          <a:p>
            <a:r>
              <a:rPr lang="bg-BG" sz="1100" dirty="0"/>
              <a:t>	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08819" y="1484069"/>
            <a:ext cx="2941341" cy="624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ЗАМ. МИНИСТЪР ПРЕДСЕДАТЕЛ ПО КОАЛИЦИОННА ПОЛИТИКА И ДЪРЖАВНА АДМИНИСТРАЦИЯ И МИНИСТЪР НА ВЪТРЕШНИТЕ РАБОТИ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4220176" y="901453"/>
            <a:ext cx="967903" cy="37866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408819" y="3883591"/>
            <a:ext cx="2941340" cy="6072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b="1" dirty="0" smtClean="0"/>
              <a:t>ДО </a:t>
            </a:r>
            <a:r>
              <a:rPr lang="bg-BG" sz="1100" dirty="0"/>
              <a:t>ЗАМЕСТНИК МИНИСТЪР-ПРЕДСЕДАТЕЛ </a:t>
            </a:r>
            <a:r>
              <a:rPr lang="bg-BG" sz="1100" dirty="0" smtClean="0"/>
              <a:t> ПО ДЕМОГРАФСКАТА И С</a:t>
            </a:r>
            <a:r>
              <a:rPr lang="bg-BG" sz="1100" b="1" dirty="0" smtClean="0"/>
              <a:t>ОЦИАЛНАТА </a:t>
            </a:r>
            <a:r>
              <a:rPr lang="bg-BG" sz="1100" b="1" dirty="0"/>
              <a:t>ПОЛИТИКА </a:t>
            </a:r>
            <a:r>
              <a:rPr lang="bg-BG" sz="1100" b="1" dirty="0" smtClean="0"/>
              <a:t>И МИНИСТЪР НА ТРУДА  И СОЦИАЛНАТА ПОЛИТИКА</a:t>
            </a:r>
            <a:endParaRPr lang="bg-BG" sz="1100" dirty="0"/>
          </a:p>
          <a:p>
            <a:endParaRPr lang="bg-BG" sz="1100" dirty="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5576808" y="92722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408819" y="4651401"/>
            <a:ext cx="2941341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ОТБРАНАТА</a:t>
            </a:r>
          </a:p>
        </p:txBody>
      </p:sp>
      <p:sp>
        <p:nvSpPr>
          <p:cNvPr id="34" name="Правоъгълник 33"/>
          <p:cNvSpPr/>
          <p:nvPr/>
        </p:nvSpPr>
        <p:spPr>
          <a:xfrm>
            <a:off x="6121440" y="3896683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bg-BG" sz="1100">
                <a:solidFill>
                  <a:prstClr val="white"/>
                </a:solidFill>
              </a:rPr>
              <a:t>	</a:t>
            </a:r>
          </a:p>
        </p:txBody>
      </p:sp>
      <p:sp>
        <p:nvSpPr>
          <p:cNvPr id="35" name="Правоъгълник 34"/>
          <p:cNvSpPr/>
          <p:nvPr/>
        </p:nvSpPr>
        <p:spPr>
          <a:xfrm>
            <a:off x="4220176" y="290883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36" name="Правоъгълник 35"/>
          <p:cNvSpPr/>
          <p:nvPr/>
        </p:nvSpPr>
        <p:spPr>
          <a:xfrm>
            <a:off x="5576808" y="290883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37" name="Правоъгълник 36"/>
          <p:cNvSpPr/>
          <p:nvPr/>
        </p:nvSpPr>
        <p:spPr>
          <a:xfrm>
            <a:off x="6929109" y="290883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6929109" y="901453"/>
            <a:ext cx="967903" cy="37866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4220176" y="158593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5576808" y="162327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6929109" y="159750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4220176" y="24526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5576808" y="249711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4" name="Закръглен правоъгълник 43"/>
          <p:cNvSpPr/>
          <p:nvPr/>
        </p:nvSpPr>
        <p:spPr>
          <a:xfrm>
            <a:off x="6929109" y="247134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4220176" y="322454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5576808" y="328634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6929109" y="321876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4220176" y="392213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5576808" y="3940798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6929109" y="389898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53" name="Закръглен правоъгълник 52"/>
          <p:cNvSpPr/>
          <p:nvPr/>
        </p:nvSpPr>
        <p:spPr>
          <a:xfrm>
            <a:off x="4220176" y="527139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5" name="Закръглен правоъгълник 54"/>
          <p:cNvSpPr/>
          <p:nvPr/>
        </p:nvSpPr>
        <p:spPr>
          <a:xfrm>
            <a:off x="5576808" y="526173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6" name="Закръглен правоъгълник 55"/>
          <p:cNvSpPr/>
          <p:nvPr/>
        </p:nvSpPr>
        <p:spPr>
          <a:xfrm>
            <a:off x="6929109" y="526173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57" name="Закръглен правоъгълник 56"/>
          <p:cNvSpPr/>
          <p:nvPr/>
        </p:nvSpPr>
        <p:spPr>
          <a:xfrm>
            <a:off x="4220176" y="463974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8" name="Закръглен правоъгълник 57"/>
          <p:cNvSpPr/>
          <p:nvPr/>
        </p:nvSpPr>
        <p:spPr>
          <a:xfrm>
            <a:off x="5576808" y="463396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9" name="Закръглен правоъгълник 58"/>
          <p:cNvSpPr/>
          <p:nvPr/>
        </p:nvSpPr>
        <p:spPr>
          <a:xfrm>
            <a:off x="6929109" y="461660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2" name="Закръглен правоъгълник 1"/>
          <p:cNvSpPr/>
          <p:nvPr/>
        </p:nvSpPr>
        <p:spPr>
          <a:xfrm>
            <a:off x="408819" y="6021288"/>
            <a:ext cx="3024336" cy="5760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Време за отговор от датата на получаване – 10 дена.</a:t>
            </a:r>
            <a:endParaRPr lang="bg-BG" dirty="0"/>
          </a:p>
        </p:txBody>
      </p:sp>
      <p:sp>
        <p:nvSpPr>
          <p:cNvPr id="8" name="Контейнер за номер на слайда 7"/>
          <p:cNvSpPr>
            <a:spLocks noGrp="1"/>
          </p:cNvSpPr>
          <p:nvPr>
            <p:ph type="sldNum" sz="quarter" idx="12"/>
          </p:nvPr>
        </p:nvSpPr>
        <p:spPr>
          <a:xfrm>
            <a:off x="8299301" y="6365739"/>
            <a:ext cx="360040" cy="325727"/>
          </a:xfrm>
        </p:spPr>
        <p:txBody>
          <a:bodyPr/>
          <a:lstStyle/>
          <a:p>
            <a:fld id="{527B12D7-096F-4467-9DCE-2A762D9F91B4}" type="slidenum">
              <a:rPr lang="bg-BG" smtClean="0"/>
              <a:t>19</a:t>
            </a:fld>
            <a:endParaRPr lang="bg-BG" dirty="0"/>
          </a:p>
        </p:txBody>
      </p:sp>
      <p:sp>
        <p:nvSpPr>
          <p:cNvPr id="60" name="Закръглен правоъгълник 59"/>
          <p:cNvSpPr/>
          <p:nvPr/>
        </p:nvSpPr>
        <p:spPr>
          <a:xfrm>
            <a:off x="408819" y="3167389"/>
            <a:ext cx="2941340" cy="606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ЗАМЕСТНИК </a:t>
            </a:r>
            <a:r>
              <a:rPr lang="bg-BG" sz="1100" dirty="0"/>
              <a:t>МИНИСТЪР-ПРЕДСЕДАТЕЛ ПО </a:t>
            </a:r>
            <a:r>
              <a:rPr lang="bg-BG" sz="1100" dirty="0" smtClean="0"/>
              <a:t> ЕВРОПАЙСКИТЕ ФОНДОВЕ И ИКОНОМИЧЕСКАТА ПОЛИТИКА</a:t>
            </a:r>
            <a:endParaRPr lang="bg-BG" sz="1100" dirty="0"/>
          </a:p>
        </p:txBody>
      </p:sp>
      <p:sp>
        <p:nvSpPr>
          <p:cNvPr id="61" name="Правоъгълник 60"/>
          <p:cNvSpPr/>
          <p:nvPr/>
        </p:nvSpPr>
        <p:spPr>
          <a:xfrm>
            <a:off x="4387731" y="6309320"/>
            <a:ext cx="18185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200" cap="all" dirty="0"/>
              <a:t>съгласуване </a:t>
            </a:r>
            <a:r>
              <a:rPr lang="bg-BG" sz="1200" cap="all" dirty="0" smtClean="0"/>
              <a:t>по Чл. </a:t>
            </a:r>
            <a:r>
              <a:rPr lang="bg-BG" sz="1200" dirty="0"/>
              <a:t>32 </a:t>
            </a:r>
          </a:p>
        </p:txBody>
      </p:sp>
    </p:spTree>
    <p:extLst>
      <p:ext uri="{BB962C8B-B14F-4D97-AF65-F5344CB8AC3E}">
        <p14:creationId xmlns:p14="http://schemas.microsoft.com/office/powerpoint/2010/main" val="63128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кръглен правоъгълник 2"/>
          <p:cNvSpPr/>
          <p:nvPr/>
        </p:nvSpPr>
        <p:spPr>
          <a:xfrm>
            <a:off x="3491880" y="224644"/>
            <a:ext cx="2088232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smtClean="0"/>
              <a:t>Формуляри за кандидатстване</a:t>
            </a:r>
            <a:endParaRPr lang="bg-BG" b="1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7452320" y="6093296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smtClean="0"/>
              <a:t>Отпечатай</a:t>
            </a:r>
            <a:endParaRPr lang="bg-BG" sz="140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611560" y="133595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smtClean="0"/>
              <a:t>Заявление за предоставяне на </a:t>
            </a:r>
            <a:r>
              <a:rPr lang="ru-RU" sz="1100" err="1" smtClean="0"/>
              <a:t>концесия</a:t>
            </a:r>
            <a:r>
              <a:rPr lang="ru-RU" sz="1100" smtClean="0"/>
              <a:t> за добив на </a:t>
            </a:r>
            <a:r>
              <a:rPr lang="ru-RU" sz="1100" err="1" smtClean="0"/>
              <a:t>подземни</a:t>
            </a:r>
            <a:r>
              <a:rPr lang="ru-RU" sz="1100" smtClean="0"/>
              <a:t> богатства по право по чл.54 </a:t>
            </a:r>
            <a:r>
              <a:rPr lang="ru-RU" sz="1100" err="1" smtClean="0"/>
              <a:t>във</a:t>
            </a:r>
            <a:r>
              <a:rPr lang="ru-RU" sz="1100" smtClean="0"/>
              <a:t> </a:t>
            </a:r>
            <a:r>
              <a:rPr lang="ru-RU" sz="1100" err="1" smtClean="0"/>
              <a:t>връзка</a:t>
            </a:r>
            <a:r>
              <a:rPr lang="ru-RU" sz="1100" smtClean="0"/>
              <a:t> с чл.29 от Закона за </a:t>
            </a:r>
            <a:r>
              <a:rPr lang="ru-RU" sz="1100" err="1" smtClean="0"/>
              <a:t>подземните</a:t>
            </a:r>
            <a:r>
              <a:rPr lang="ru-RU" sz="1100" smtClean="0"/>
              <a:t> богатства</a:t>
            </a:r>
            <a:endParaRPr lang="bg-BG" sz="110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611560" y="2837912"/>
            <a:ext cx="2160240" cy="1251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Заявление за участие в процедура _</a:t>
            </a:r>
            <a:r>
              <a:rPr lang="ru-RU" sz="1100" dirty="0" err="1" smtClean="0"/>
              <a:t>търг</a:t>
            </a:r>
            <a:r>
              <a:rPr lang="ru-RU" sz="1100" dirty="0" smtClean="0"/>
              <a:t> или конкурс_ по </a:t>
            </a:r>
            <a:r>
              <a:rPr lang="ru-RU" sz="1100" dirty="0" err="1" smtClean="0"/>
              <a:t>предоставяне</a:t>
            </a:r>
            <a:r>
              <a:rPr lang="ru-RU" sz="1100" dirty="0" smtClean="0"/>
              <a:t> на </a:t>
            </a:r>
            <a:r>
              <a:rPr lang="ru-RU" sz="1100" dirty="0" err="1" smtClean="0"/>
              <a:t>концесия</a:t>
            </a:r>
            <a:r>
              <a:rPr lang="ru-RU" sz="1100" dirty="0" smtClean="0"/>
              <a:t> за добив на </a:t>
            </a:r>
            <a:r>
              <a:rPr lang="ru-RU" sz="1100" dirty="0" err="1" smtClean="0"/>
              <a:t>подземни</a:t>
            </a:r>
            <a:r>
              <a:rPr lang="ru-RU" sz="1100" dirty="0" smtClean="0"/>
              <a:t> богатства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6124360" y="1307508"/>
            <a:ext cx="2160240" cy="1251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smtClean="0"/>
              <a:t>Заявление за </a:t>
            </a:r>
            <a:r>
              <a:rPr lang="ru-RU" sz="1100" err="1" smtClean="0"/>
              <a:t>промяна</a:t>
            </a:r>
            <a:r>
              <a:rPr lang="ru-RU" sz="1100" smtClean="0"/>
              <a:t> на </a:t>
            </a:r>
            <a:r>
              <a:rPr lang="ru-RU" sz="1100" err="1" smtClean="0"/>
              <a:t>концесионната</a:t>
            </a:r>
            <a:r>
              <a:rPr lang="ru-RU" sz="1100" smtClean="0"/>
              <a:t> </a:t>
            </a:r>
            <a:r>
              <a:rPr lang="ru-RU" sz="1100" err="1" smtClean="0"/>
              <a:t>площ</a:t>
            </a:r>
            <a:r>
              <a:rPr lang="ru-RU" sz="1100" smtClean="0"/>
              <a:t> по </a:t>
            </a:r>
            <a:r>
              <a:rPr lang="ru-RU" sz="1100" err="1" smtClean="0"/>
              <a:t>предоставена</a:t>
            </a:r>
            <a:r>
              <a:rPr lang="ru-RU" sz="1100" smtClean="0"/>
              <a:t> </a:t>
            </a:r>
            <a:r>
              <a:rPr lang="ru-RU" sz="1100" err="1" smtClean="0"/>
              <a:t>концесия</a:t>
            </a:r>
            <a:r>
              <a:rPr lang="ru-RU" sz="1100" smtClean="0"/>
              <a:t> за добив на </a:t>
            </a:r>
            <a:r>
              <a:rPr lang="ru-RU" sz="1100" err="1" smtClean="0"/>
              <a:t>подземни</a:t>
            </a:r>
            <a:r>
              <a:rPr lang="ru-RU" sz="1100" smtClean="0"/>
              <a:t> богатства по </a:t>
            </a:r>
            <a:r>
              <a:rPr lang="ru-RU" sz="1100" err="1" smtClean="0"/>
              <a:t>реда</a:t>
            </a:r>
            <a:r>
              <a:rPr lang="ru-RU" sz="1100" smtClean="0"/>
              <a:t> на чл. 37, ал.3 от Закона за </a:t>
            </a:r>
            <a:r>
              <a:rPr lang="ru-RU" sz="1100" err="1" smtClean="0"/>
              <a:t>подземните</a:t>
            </a:r>
            <a:r>
              <a:rPr lang="ru-RU" sz="1100" smtClean="0"/>
              <a:t> богатства</a:t>
            </a:r>
            <a:endParaRPr lang="bg-BG" sz="110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3419872" y="2770756"/>
            <a:ext cx="2160240" cy="1287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smtClean="0"/>
              <a:t>Заявление за </a:t>
            </a:r>
            <a:r>
              <a:rPr lang="ru-RU" sz="1100" err="1" smtClean="0"/>
              <a:t>удължаване</a:t>
            </a:r>
            <a:r>
              <a:rPr lang="ru-RU" sz="1100" smtClean="0"/>
              <a:t> на срока на </a:t>
            </a:r>
            <a:r>
              <a:rPr lang="ru-RU" sz="1100" err="1" smtClean="0"/>
              <a:t>предоставена</a:t>
            </a:r>
            <a:r>
              <a:rPr lang="ru-RU" sz="1100" smtClean="0"/>
              <a:t> </a:t>
            </a:r>
            <a:r>
              <a:rPr lang="ru-RU" sz="1100" err="1" smtClean="0"/>
              <a:t>концесия</a:t>
            </a:r>
            <a:r>
              <a:rPr lang="ru-RU" sz="1100" smtClean="0"/>
              <a:t> за добив на </a:t>
            </a:r>
            <a:r>
              <a:rPr lang="ru-RU" sz="1100" err="1" smtClean="0"/>
              <a:t>подземни</a:t>
            </a:r>
            <a:r>
              <a:rPr lang="ru-RU" sz="1100" smtClean="0"/>
              <a:t> богатства по </a:t>
            </a:r>
            <a:r>
              <a:rPr lang="ru-RU" sz="1100" err="1" smtClean="0"/>
              <a:t>реда</a:t>
            </a:r>
            <a:r>
              <a:rPr lang="ru-RU" sz="1100" smtClean="0"/>
              <a:t> на чл.36, ал.2 от Закона за </a:t>
            </a:r>
            <a:r>
              <a:rPr lang="ru-RU" sz="1100" err="1" smtClean="0"/>
              <a:t>подземните</a:t>
            </a:r>
            <a:r>
              <a:rPr lang="ru-RU" sz="1100" smtClean="0"/>
              <a:t> богатства</a:t>
            </a:r>
            <a:endParaRPr lang="bg-BG" sz="110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3419872" y="1327783"/>
            <a:ext cx="2160240" cy="12852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smtClean="0"/>
              <a:t>Заявление за </a:t>
            </a:r>
            <a:r>
              <a:rPr lang="ru-RU" sz="1100" err="1" smtClean="0"/>
              <a:t>прехвърляне</a:t>
            </a:r>
            <a:r>
              <a:rPr lang="ru-RU" sz="1100" smtClean="0"/>
              <a:t> на права и </a:t>
            </a:r>
            <a:r>
              <a:rPr lang="ru-RU" sz="1100" err="1" smtClean="0"/>
              <a:t>задължения</a:t>
            </a:r>
            <a:r>
              <a:rPr lang="ru-RU" sz="1100" smtClean="0"/>
              <a:t> по </a:t>
            </a:r>
            <a:r>
              <a:rPr lang="ru-RU" sz="1100" err="1" smtClean="0"/>
              <a:t>предоставена</a:t>
            </a:r>
            <a:r>
              <a:rPr lang="ru-RU" sz="1100" smtClean="0"/>
              <a:t> </a:t>
            </a:r>
            <a:r>
              <a:rPr lang="ru-RU" sz="1100" err="1" smtClean="0"/>
              <a:t>концесия</a:t>
            </a:r>
            <a:r>
              <a:rPr lang="ru-RU" sz="1100" smtClean="0"/>
              <a:t> за добив на </a:t>
            </a:r>
            <a:r>
              <a:rPr lang="ru-RU" sz="1100" err="1" smtClean="0"/>
              <a:t>подземни</a:t>
            </a:r>
            <a:r>
              <a:rPr lang="ru-RU" sz="1100" smtClean="0"/>
              <a:t> богатства по </a:t>
            </a:r>
            <a:r>
              <a:rPr lang="ru-RU" sz="1100" err="1" smtClean="0"/>
              <a:t>реда</a:t>
            </a:r>
            <a:r>
              <a:rPr lang="ru-RU" sz="1100" smtClean="0"/>
              <a:t> на чл.25 от Закона за </a:t>
            </a:r>
            <a:r>
              <a:rPr lang="ru-RU" sz="1100" err="1" smtClean="0"/>
              <a:t>подземните</a:t>
            </a:r>
            <a:r>
              <a:rPr lang="ru-RU" sz="1100" smtClean="0"/>
              <a:t> богатства</a:t>
            </a:r>
            <a:endParaRPr lang="bg-BG" sz="110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7465661" y="5517232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Изтегли</a:t>
            </a:r>
            <a:r>
              <a:rPr lang="en-US" sz="1400" dirty="0" smtClean="0"/>
              <a:t>: Word; PDF</a:t>
            </a:r>
            <a:endParaRPr lang="bg-BG" sz="14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6196368" y="2837912"/>
            <a:ext cx="208823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Изпълнение на критериите за даване ход на преписката </a:t>
            </a:r>
            <a:endParaRPr lang="bg-BG" sz="1100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323528" y="6381328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2</a:t>
            </a:fld>
            <a:endParaRPr lang="bg-BG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 smtClean="0"/>
              <a:t>Линк от първа страница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9104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кръглен правоъгълник 4"/>
          <p:cNvSpPr/>
          <p:nvPr/>
        </p:nvSpPr>
        <p:spPr>
          <a:xfrm>
            <a:off x="7740352" y="6348448"/>
            <a:ext cx="1368152" cy="3209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539552" y="292575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ОКОЛНАТА СРЕДА И ВОДИТЕ</a:t>
            </a:r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539552" y="3513114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ЗДРАВЕОПАЗВАНЕТО</a:t>
            </a:r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539552" y="4046135"/>
            <a:ext cx="2897195" cy="412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ОБРАЗОВАНИЕТО И НАУКАТА</a:t>
            </a:r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539552" y="4671451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КУЛТУРАТА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539552" y="5844881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МЛАДЕЖТА И СПОРТА</a:t>
            </a:r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539552" y="357170"/>
            <a:ext cx="2897194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3900442" y="113896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5305439" y="1150533"/>
            <a:ext cx="99012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2" name="Правоъгълник 31"/>
          <p:cNvSpPr/>
          <p:nvPr/>
        </p:nvSpPr>
        <p:spPr>
          <a:xfrm>
            <a:off x="3900442" y="429178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33" name="Правоъгълник 32"/>
          <p:cNvSpPr/>
          <p:nvPr/>
        </p:nvSpPr>
        <p:spPr>
          <a:xfrm>
            <a:off x="5287825" y="426595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34" name="Правоъгълник 33"/>
          <p:cNvSpPr/>
          <p:nvPr/>
        </p:nvSpPr>
        <p:spPr>
          <a:xfrm>
            <a:off x="6572916" y="419072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3900442" y="17173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5320647" y="1717372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3900442" y="229545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5320647" y="2295453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3900442" y="290595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5320647" y="2917532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3900442" y="348404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5320647" y="3495613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5283493" y="521124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3900442" y="4607777"/>
            <a:ext cx="101206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0"/>
          <p:cNvSpPr/>
          <p:nvPr/>
        </p:nvSpPr>
        <p:spPr>
          <a:xfrm>
            <a:off x="3900442" y="521124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2" name="Закръглен правоъгълник 51"/>
          <p:cNvSpPr/>
          <p:nvPr/>
        </p:nvSpPr>
        <p:spPr>
          <a:xfrm>
            <a:off x="5287824" y="460777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53"/>
          <p:cNvSpPr/>
          <p:nvPr/>
        </p:nvSpPr>
        <p:spPr>
          <a:xfrm>
            <a:off x="3900442" y="401812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5" name="Закръглен правоъгълник 54"/>
          <p:cNvSpPr/>
          <p:nvPr/>
        </p:nvSpPr>
        <p:spPr>
          <a:xfrm>
            <a:off x="5287824" y="402969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7" name="Закръглен правоъгълник 56"/>
          <p:cNvSpPr/>
          <p:nvPr/>
        </p:nvSpPr>
        <p:spPr>
          <a:xfrm>
            <a:off x="5287824" y="5754043"/>
            <a:ext cx="1007737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9" name="Закръглен правоъгълник 58"/>
          <p:cNvSpPr/>
          <p:nvPr/>
        </p:nvSpPr>
        <p:spPr>
          <a:xfrm>
            <a:off x="3900442" y="575404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>
          <a:xfrm>
            <a:off x="334272" y="6381328"/>
            <a:ext cx="42130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20</a:t>
            </a:fld>
            <a:endParaRPr lang="bg-BG"/>
          </a:p>
        </p:txBody>
      </p:sp>
      <p:sp>
        <p:nvSpPr>
          <p:cNvPr id="60" name="Закръглен правоъгълник 59"/>
          <p:cNvSpPr/>
          <p:nvPr/>
        </p:nvSpPr>
        <p:spPr>
          <a:xfrm>
            <a:off x="6572916" y="113896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1" name="Закръглен правоъгълник 60"/>
          <p:cNvSpPr/>
          <p:nvPr/>
        </p:nvSpPr>
        <p:spPr>
          <a:xfrm>
            <a:off x="6572916" y="172894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2" name="Закръглен правоъгълник 61"/>
          <p:cNvSpPr/>
          <p:nvPr/>
        </p:nvSpPr>
        <p:spPr>
          <a:xfrm>
            <a:off x="6572916" y="2287233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3" name="Закръглен правоъгълник 62"/>
          <p:cNvSpPr/>
          <p:nvPr/>
        </p:nvSpPr>
        <p:spPr>
          <a:xfrm>
            <a:off x="6572916" y="2905959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4" name="Закръглен правоъгълник 63"/>
          <p:cNvSpPr/>
          <p:nvPr/>
        </p:nvSpPr>
        <p:spPr>
          <a:xfrm>
            <a:off x="6572916" y="3504894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5" name="Закръглен правоъгълник 64"/>
          <p:cNvSpPr/>
          <p:nvPr/>
        </p:nvSpPr>
        <p:spPr>
          <a:xfrm>
            <a:off x="6617316" y="5231039"/>
            <a:ext cx="9235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6" name="Закръглен правоъгълник 65"/>
          <p:cNvSpPr/>
          <p:nvPr/>
        </p:nvSpPr>
        <p:spPr>
          <a:xfrm>
            <a:off x="6572916" y="460777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7" name="Закръглен правоъгълник 66"/>
          <p:cNvSpPr/>
          <p:nvPr/>
        </p:nvSpPr>
        <p:spPr>
          <a:xfrm>
            <a:off x="6572916" y="403791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8" name="Закръглен правоъгълник 67"/>
          <p:cNvSpPr/>
          <p:nvPr/>
        </p:nvSpPr>
        <p:spPr>
          <a:xfrm>
            <a:off x="6605739" y="5754043"/>
            <a:ext cx="935080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9" name="Закръглен правоъгълник 68"/>
          <p:cNvSpPr/>
          <p:nvPr/>
        </p:nvSpPr>
        <p:spPr>
          <a:xfrm>
            <a:off x="7721795" y="4052510"/>
            <a:ext cx="1368152" cy="1356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Съгласувателна таблица по чл. 32 С ограничение на достъп от потребител</a:t>
            </a:r>
            <a:endParaRPr lang="bg-BG" sz="1100" dirty="0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cap="all" dirty="0"/>
              <a:t>съгласуване по чл. </a:t>
            </a:r>
            <a:r>
              <a:rPr lang="bg-BG" dirty="0"/>
              <a:t>32 </a:t>
            </a:r>
          </a:p>
        </p:txBody>
      </p:sp>
      <p:sp>
        <p:nvSpPr>
          <p:cNvPr id="58" name="Закръглен правоъгълник 57"/>
          <p:cNvSpPr/>
          <p:nvPr/>
        </p:nvSpPr>
        <p:spPr>
          <a:xfrm>
            <a:off x="7875968" y="5625039"/>
            <a:ext cx="1096919" cy="5116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Приключена процедура: Да/ Не</a:t>
            </a:r>
            <a:endParaRPr lang="bg-BG" sz="1100" dirty="0"/>
          </a:p>
        </p:txBody>
      </p:sp>
      <p:sp>
        <p:nvSpPr>
          <p:cNvPr id="70" name="Закръглен правоъгълник 69"/>
          <p:cNvSpPr/>
          <p:nvPr/>
        </p:nvSpPr>
        <p:spPr>
          <a:xfrm>
            <a:off x="539552" y="5239259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</a:t>
            </a:r>
            <a:r>
              <a:rPr lang="bg-BG" sz="1100" dirty="0" smtClean="0"/>
              <a:t>ТУРИЗМА</a:t>
            </a:r>
            <a:endParaRPr lang="bg-BG" sz="1100" dirty="0"/>
          </a:p>
        </p:txBody>
      </p:sp>
      <p:sp>
        <p:nvSpPr>
          <p:cNvPr id="71" name="Закръглен правоъгълник 70"/>
          <p:cNvSpPr/>
          <p:nvPr/>
        </p:nvSpPr>
        <p:spPr>
          <a:xfrm>
            <a:off x="539552" y="2315246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</a:t>
            </a:r>
            <a:r>
              <a:rPr lang="bg-BG" sz="1100" dirty="0" smtClean="0"/>
              <a:t>ИКОНОМИКАТА</a:t>
            </a:r>
            <a:endParaRPr lang="bg-BG" sz="1100" dirty="0"/>
          </a:p>
        </p:txBody>
      </p:sp>
      <p:sp>
        <p:nvSpPr>
          <p:cNvPr id="72" name="Закръглен правоъгълник 71"/>
          <p:cNvSpPr/>
          <p:nvPr/>
        </p:nvSpPr>
        <p:spPr>
          <a:xfrm>
            <a:off x="539552" y="1150533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ВЪНШНИТЕ РАБОТИ</a:t>
            </a:r>
          </a:p>
          <a:p>
            <a:endParaRPr lang="bg-BG" sz="1100" dirty="0"/>
          </a:p>
        </p:txBody>
      </p:sp>
      <p:sp>
        <p:nvSpPr>
          <p:cNvPr id="73" name="Закръглен правоъгълник 72"/>
          <p:cNvSpPr/>
          <p:nvPr/>
        </p:nvSpPr>
        <p:spPr>
          <a:xfrm>
            <a:off x="539552" y="1785842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ФИНАНСИТЕ</a:t>
            </a:r>
          </a:p>
          <a:p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372680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авоъгълник 13"/>
          <p:cNvSpPr/>
          <p:nvPr/>
        </p:nvSpPr>
        <p:spPr>
          <a:xfrm>
            <a:off x="4566794" y="441166"/>
            <a:ext cx="1101678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 </a:t>
            </a:r>
            <a:endParaRPr lang="bg-BG" sz="1100" dirty="0"/>
          </a:p>
        </p:txBody>
      </p:sp>
      <p:sp>
        <p:nvSpPr>
          <p:cNvPr id="15" name="Правоъгълник 14"/>
          <p:cNvSpPr/>
          <p:nvPr/>
        </p:nvSpPr>
        <p:spPr>
          <a:xfrm>
            <a:off x="6007701" y="446106"/>
            <a:ext cx="1101676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7448607" y="446106"/>
            <a:ext cx="1101676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0" name="Контейнер за номер на слайда 29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21</a:t>
            </a:fld>
            <a:endParaRPr lang="bg-BG"/>
          </a:p>
        </p:txBody>
      </p:sp>
      <p:sp>
        <p:nvSpPr>
          <p:cNvPr id="7" name="Контейнер за долния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473785"/>
            <a:ext cx="2895600" cy="365125"/>
          </a:xfrm>
        </p:spPr>
        <p:txBody>
          <a:bodyPr/>
          <a:lstStyle/>
          <a:p>
            <a:r>
              <a:rPr lang="bg-BG" cap="all" dirty="0"/>
              <a:t>съгласуване по чл. </a:t>
            </a:r>
            <a:r>
              <a:rPr lang="bg-BG" dirty="0"/>
              <a:t>32 </a:t>
            </a:r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827582" y="1623037"/>
            <a:ext cx="2897195" cy="5000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ТРАНСПОРТА, ИНФОРМАЦИОННИТЕ ТЕХНОЛОГИИ И СЪОБЩЕНИЯТА</a:t>
            </a:r>
          </a:p>
          <a:p>
            <a:endParaRPr lang="bg-BG" sz="1100" dirty="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827582" y="101179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РЕГИОНАЛНОТО </a:t>
            </a:r>
            <a:r>
              <a:rPr lang="bg-BG" sz="1100" dirty="0" smtClean="0"/>
              <a:t>РАЗВИТИЕ И БЛАГОУСТОЙСТВОТО</a:t>
            </a:r>
            <a:endParaRPr lang="bg-BG" sz="1100" dirty="0"/>
          </a:p>
          <a:p>
            <a:endParaRPr lang="bg-BG" sz="1100" dirty="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827582" y="2322110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2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ЗЕМЕДЕЛИЕТО И ХРАНИТЕ</a:t>
            </a:r>
          </a:p>
          <a:p>
            <a:endParaRPr lang="bg-BG" sz="1100" dirty="0"/>
          </a:p>
        </p:txBody>
      </p:sp>
      <p:sp>
        <p:nvSpPr>
          <p:cNvPr id="35" name="Закръглен правоъгълник 34"/>
          <p:cNvSpPr/>
          <p:nvPr/>
        </p:nvSpPr>
        <p:spPr>
          <a:xfrm>
            <a:off x="827582" y="2933355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ОБЛАСТЕН УПРАВИТЕЛ</a:t>
            </a:r>
            <a:endParaRPr lang="bg-BG" sz="1100" dirty="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6054403" y="1679499"/>
            <a:ext cx="104489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4628760" y="16910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7427963" y="1691072"/>
            <a:ext cx="1054707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6087226" y="102856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7483203" y="1045696"/>
            <a:ext cx="999467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4628760" y="101179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827584" y="352230"/>
            <a:ext cx="2897194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4628760" y="292345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5997620" y="2924531"/>
            <a:ext cx="110167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0"/>
          <p:cNvSpPr/>
          <p:nvPr/>
        </p:nvSpPr>
        <p:spPr>
          <a:xfrm>
            <a:off x="7436234" y="2925135"/>
            <a:ext cx="1046436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2" name="Закръглен правоъгълник 51"/>
          <p:cNvSpPr/>
          <p:nvPr/>
        </p:nvSpPr>
        <p:spPr>
          <a:xfrm>
            <a:off x="4628760" y="230171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3" name="Закръглен правоъгълник 52"/>
          <p:cNvSpPr/>
          <p:nvPr/>
        </p:nvSpPr>
        <p:spPr>
          <a:xfrm>
            <a:off x="5997620" y="2301713"/>
            <a:ext cx="110167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53"/>
          <p:cNvSpPr/>
          <p:nvPr/>
        </p:nvSpPr>
        <p:spPr>
          <a:xfrm>
            <a:off x="7419316" y="2313890"/>
            <a:ext cx="1063354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</p:spTree>
    <p:extLst>
      <p:ext uri="{BB962C8B-B14F-4D97-AF65-F5344CB8AC3E}">
        <p14:creationId xmlns:p14="http://schemas.microsoft.com/office/powerpoint/2010/main" val="329138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611560" y="2059468"/>
            <a:ext cx="1872208" cy="4641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dirty="0" smtClean="0"/>
          </a:p>
          <a:p>
            <a:pPr algn="ctr"/>
            <a:r>
              <a:rPr lang="bg-BG" sz="1200" dirty="0" smtClean="0"/>
              <a:t>РЕШЕНИЕ НА МИНИСТЕРСКИ СЪВЕТ</a:t>
            </a:r>
            <a:r>
              <a:rPr lang="en-US" sz="1200" dirty="0" smtClean="0"/>
              <a:t> </a:t>
            </a:r>
            <a:r>
              <a:rPr lang="en-US" sz="1100" dirty="0"/>
              <a:t>	</a:t>
            </a:r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611560" y="4172177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ДОГОВОР 	</a:t>
            </a:r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611560" y="2775475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ДЪРЖАВЕН ВЕСТНИК</a:t>
            </a:r>
          </a:p>
          <a:p>
            <a:r>
              <a:rPr lang="bg-BG" sz="1100" dirty="0" smtClean="0"/>
              <a:t> </a:t>
            </a:r>
            <a:r>
              <a:rPr lang="bg-BG" sz="1100" dirty="0"/>
              <a:t>	</a:t>
            </a:r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3879911" y="2075542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5446550" y="2057209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6885449" y="2057208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879911" y="4152863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5423082" y="4152863"/>
            <a:ext cx="1031341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сключване 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915398" y="4125672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Ефективна дата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3879911" y="2747188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5423083" y="272661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6915398" y="2715039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 сила</a:t>
            </a:r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611560" y="3477174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ИЗПРАЩАНЕ ПИСМО ДО КМЕТА</a:t>
            </a:r>
          </a:p>
          <a:p>
            <a:r>
              <a:rPr lang="bg-BG" sz="1100" dirty="0" smtClean="0"/>
              <a:t> </a:t>
            </a:r>
            <a:r>
              <a:rPr lang="bg-BG" sz="1100" dirty="0"/>
              <a:t>	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879911" y="3429000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5399480" y="3435121"/>
            <a:ext cx="1054944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Отговор/срок</a:t>
            </a:r>
            <a:endParaRPr lang="bg-BG" sz="1100" dirty="0"/>
          </a:p>
        </p:txBody>
      </p:sp>
      <p:sp>
        <p:nvSpPr>
          <p:cNvPr id="30" name="Контейнер за номер на слайда 29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22</a:t>
            </a:fld>
            <a:endParaRPr lang="bg-BG" dirty="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446821" y="798209"/>
            <a:ext cx="2448271" cy="76470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400" dirty="0" smtClean="0"/>
              <a:t>Внасяне и разглеждане на заседание на МС по реда на чл.35 от УПМСНА</a:t>
            </a:r>
            <a:r>
              <a:rPr lang="bg-BG" sz="1100" dirty="0"/>
              <a:t>	</a:t>
            </a:r>
          </a:p>
        </p:txBody>
      </p:sp>
      <p:sp>
        <p:nvSpPr>
          <p:cNvPr id="32" name="Закръглен правоъгълник 31"/>
          <p:cNvSpPr/>
          <p:nvPr/>
        </p:nvSpPr>
        <p:spPr>
          <a:xfrm>
            <a:off x="3879911" y="996684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изпращане до МС</a:t>
            </a:r>
            <a:endParaRPr lang="bg-BG" sz="1100" dirty="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5423505" y="101774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заседание</a:t>
            </a:r>
            <a:endParaRPr lang="bg-BG" sz="1100" dirty="0"/>
          </a:p>
        </p:txBody>
      </p:sp>
      <p:sp>
        <p:nvSpPr>
          <p:cNvPr id="34" name="Закръглен правоъгълник 33"/>
          <p:cNvSpPr/>
          <p:nvPr/>
        </p:nvSpPr>
        <p:spPr>
          <a:xfrm>
            <a:off x="6814968" y="1002470"/>
            <a:ext cx="120154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Протоколно решение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384564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1691680" y="1412776"/>
            <a:ext cx="6120680" cy="4032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/>
              <a:t>Справки:</a:t>
            </a:r>
          </a:p>
          <a:p>
            <a:r>
              <a:rPr lang="ru-RU" dirty="0"/>
              <a:t>1. По </a:t>
            </a:r>
            <a:r>
              <a:rPr lang="ru-RU" dirty="0" err="1"/>
              <a:t>име</a:t>
            </a:r>
            <a:r>
              <a:rPr lang="ru-RU" dirty="0"/>
              <a:t> на фирма</a:t>
            </a:r>
          </a:p>
          <a:p>
            <a:r>
              <a:rPr lang="ru-RU" dirty="0"/>
              <a:t>2. По </a:t>
            </a:r>
            <a:r>
              <a:rPr lang="ru-RU" dirty="0" err="1"/>
              <a:t>име</a:t>
            </a:r>
            <a:r>
              <a:rPr lang="ru-RU" dirty="0"/>
              <a:t> на </a:t>
            </a:r>
            <a:r>
              <a:rPr lang="ru-RU" dirty="0" err="1" smtClean="0"/>
              <a:t>находище</a:t>
            </a:r>
            <a:r>
              <a:rPr lang="ru-RU" dirty="0" smtClean="0"/>
              <a:t>/</a:t>
            </a:r>
            <a:r>
              <a:rPr lang="ru-RU" dirty="0" err="1" smtClean="0"/>
              <a:t>концесионна</a:t>
            </a:r>
            <a:r>
              <a:rPr lang="ru-RU" dirty="0" smtClean="0"/>
              <a:t> </a:t>
            </a:r>
            <a:r>
              <a:rPr lang="ru-RU" dirty="0" err="1" smtClean="0"/>
              <a:t>площ</a:t>
            </a:r>
            <a:endParaRPr lang="ru-RU" dirty="0"/>
          </a:p>
          <a:p>
            <a:r>
              <a:rPr lang="bg-BG" dirty="0"/>
              <a:t>3. По населено място</a:t>
            </a:r>
          </a:p>
          <a:p>
            <a:r>
              <a:rPr lang="ru-RU" dirty="0"/>
              <a:t>4. По </a:t>
            </a:r>
            <a:r>
              <a:rPr lang="ru-RU" dirty="0" err="1"/>
              <a:t>група</a:t>
            </a:r>
            <a:r>
              <a:rPr lang="ru-RU" dirty="0"/>
              <a:t> </a:t>
            </a:r>
            <a:r>
              <a:rPr lang="ru-RU" dirty="0" err="1"/>
              <a:t>полезни</a:t>
            </a:r>
            <a:r>
              <a:rPr lang="ru-RU" dirty="0"/>
              <a:t> </a:t>
            </a:r>
            <a:r>
              <a:rPr lang="ru-RU" dirty="0" err="1"/>
              <a:t>изкопаеми</a:t>
            </a:r>
            <a:endParaRPr lang="ru-RU" dirty="0"/>
          </a:p>
          <a:p>
            <a:r>
              <a:rPr lang="bg-BG" dirty="0"/>
              <a:t>5. По входящ номер</a:t>
            </a:r>
          </a:p>
          <a:p>
            <a:r>
              <a:rPr lang="ru-RU" dirty="0"/>
              <a:t>6. По година, </a:t>
            </a:r>
            <a:r>
              <a:rPr lang="ru-RU" dirty="0" err="1"/>
              <a:t>месец</a:t>
            </a:r>
            <a:r>
              <a:rPr lang="ru-RU" dirty="0"/>
              <a:t> на </a:t>
            </a:r>
            <a:r>
              <a:rPr lang="ru-RU" dirty="0" err="1"/>
              <a:t>подаване</a:t>
            </a:r>
            <a:r>
              <a:rPr lang="ru-RU" dirty="0"/>
              <a:t> на заявление</a:t>
            </a:r>
          </a:p>
          <a:p>
            <a:r>
              <a:rPr lang="ru-RU" dirty="0"/>
              <a:t>7. Справка за </a:t>
            </a:r>
            <a:r>
              <a:rPr lang="ru-RU" dirty="0" err="1"/>
              <a:t>неприключени</a:t>
            </a:r>
            <a:r>
              <a:rPr lang="ru-RU" dirty="0"/>
              <a:t> </a:t>
            </a:r>
            <a:r>
              <a:rPr lang="ru-RU" dirty="0" err="1"/>
              <a:t>процедури</a:t>
            </a:r>
            <a:endParaRPr lang="ru-RU" dirty="0"/>
          </a:p>
          <a:p>
            <a:r>
              <a:rPr lang="ru-RU" dirty="0"/>
              <a:t>8. Справка по вид на </a:t>
            </a:r>
            <a:r>
              <a:rPr lang="ru-RU" dirty="0" err="1" smtClean="0"/>
              <a:t>процедурата</a:t>
            </a:r>
            <a:endParaRPr lang="ru-RU" dirty="0"/>
          </a:p>
          <a:p>
            <a:r>
              <a:rPr lang="ru-RU" dirty="0"/>
              <a:t>9. </a:t>
            </a:r>
            <a:r>
              <a:rPr lang="ru-RU" dirty="0" err="1"/>
              <a:t>Възможност</a:t>
            </a:r>
            <a:r>
              <a:rPr lang="ru-RU" dirty="0"/>
              <a:t> за </a:t>
            </a:r>
            <a:r>
              <a:rPr lang="ru-RU" dirty="0" err="1"/>
              <a:t>генериране</a:t>
            </a:r>
            <a:r>
              <a:rPr lang="ru-RU" dirty="0"/>
              <a:t> на справки от </a:t>
            </a:r>
            <a:r>
              <a:rPr lang="ru-RU" dirty="0" smtClean="0"/>
              <a:t>потребителя</a:t>
            </a:r>
            <a:endParaRPr lang="bg-BG" dirty="0"/>
          </a:p>
          <a:p>
            <a:r>
              <a:rPr lang="ru-RU" dirty="0"/>
              <a:t>10. Справка </a:t>
            </a:r>
            <a:r>
              <a:rPr lang="ru-RU" dirty="0" err="1"/>
              <a:t>съгласуване</a:t>
            </a:r>
            <a:r>
              <a:rPr lang="ru-RU" dirty="0"/>
              <a:t> по </a:t>
            </a:r>
            <a:r>
              <a:rPr lang="ru-RU" dirty="0" smtClean="0"/>
              <a:t>министерства</a:t>
            </a:r>
          </a:p>
          <a:p>
            <a:r>
              <a:rPr lang="ru-RU" dirty="0" smtClean="0"/>
              <a:t>11. </a:t>
            </a:r>
            <a:r>
              <a:rPr lang="ru-RU" dirty="0" err="1" smtClean="0"/>
              <a:t>Други</a:t>
            </a:r>
            <a:r>
              <a:rPr lang="ru-RU" dirty="0" smtClean="0"/>
              <a:t>.</a:t>
            </a:r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 </a:t>
            </a:r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>
          <a:xfrm>
            <a:off x="395536" y="6381328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803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599928" cy="365125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Модул </a:t>
            </a:r>
            <a:r>
              <a:rPr lang="bg-BG" dirty="0"/>
              <a:t>системни настройки</a:t>
            </a:r>
          </a:p>
          <a:p>
            <a:endParaRPr lang="bg-BG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24</a:t>
            </a:fld>
            <a:endParaRPr lang="bg-BG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1979712" y="1155287"/>
            <a:ext cx="468052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Административен модул: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Правила за достъп до съдържание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други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1979712" y="2595447"/>
            <a:ext cx="468052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Модул системни настройки</a:t>
            </a:r>
            <a:endParaRPr lang="bg-BG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1979712" y="4035607"/>
            <a:ext cx="475252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Модул генериране на пароли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2105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6815902" y="44624"/>
            <a:ext cx="2232248" cy="28803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Добре дошли  ….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2231740" y="2672236"/>
            <a:ext cx="1440160" cy="90077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smtClean="0"/>
              <a:t>Съгласуване по  </a:t>
            </a:r>
            <a:r>
              <a:rPr lang="bg-BG" sz="1400"/>
              <a:t>чл. 26 от ЗПБ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3923928" y="2672237"/>
            <a:ext cx="1368152" cy="90077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С</a:t>
            </a:r>
            <a:r>
              <a:rPr lang="bg-BG" sz="1400" dirty="0" smtClean="0"/>
              <a:t>ъгласуване </a:t>
            </a:r>
            <a:r>
              <a:rPr lang="bg-BG" sz="1400" dirty="0"/>
              <a:t>по чл. 32 от УПМСНА 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427727" y="476672"/>
            <a:ext cx="4104456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/>
              <a:t>Процедури по предоставяне  </a:t>
            </a:r>
            <a:r>
              <a:rPr lang="bg-BG" sz="2400" b="1" smtClean="0"/>
              <a:t>              	на </a:t>
            </a:r>
            <a:r>
              <a:rPr lang="bg-BG" sz="2400" b="1"/>
              <a:t>концесии</a:t>
            </a:r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251520" y="2672235"/>
            <a:ext cx="1728192" cy="90077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/>
              <a:t>Изпълнение на </a:t>
            </a:r>
            <a:r>
              <a:rPr lang="bg-BG" sz="1200" dirty="0" smtClean="0"/>
              <a:t>критериите </a:t>
            </a:r>
            <a:r>
              <a:rPr lang="bg-BG" sz="1200" dirty="0"/>
              <a:t>за даване ход на преписката</a:t>
            </a: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>
          <a:xfrm>
            <a:off x="323528" y="6409208"/>
            <a:ext cx="478726" cy="261053"/>
          </a:xfrm>
        </p:spPr>
        <p:txBody>
          <a:bodyPr/>
          <a:lstStyle/>
          <a:p>
            <a:fld id="{527B12D7-096F-4467-9DCE-2A762D9F91B4}" type="slidenum">
              <a:rPr lang="bg-BG" smtClean="0"/>
              <a:t>3</a:t>
            </a:fld>
            <a:endParaRPr lang="bg-BG"/>
          </a:p>
        </p:txBody>
      </p:sp>
      <p:sp>
        <p:nvSpPr>
          <p:cNvPr id="22" name="Правоъгълник 21"/>
          <p:cNvSpPr/>
          <p:nvPr/>
        </p:nvSpPr>
        <p:spPr>
          <a:xfrm>
            <a:off x="7679998" y="612720"/>
            <a:ext cx="1152128" cy="3522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smtClean="0"/>
              <a:t> Смяна на парола и име </a:t>
            </a:r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2231740" y="3843765"/>
            <a:ext cx="1440160" cy="52133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Потребителски профил</a:t>
            </a:r>
            <a:endParaRPr lang="bg-BG" sz="14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5544108" y="2672236"/>
            <a:ext cx="1728191" cy="90077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400" dirty="0" smtClean="0"/>
              <a:t>Внасяне на заседание на МС по реда на чл.35 от УПМСНА</a:t>
            </a:r>
            <a:r>
              <a:rPr lang="bg-BG" sz="1100" dirty="0"/>
              <a:t>	</a:t>
            </a:r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7054361" y="5589240"/>
            <a:ext cx="18362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 smtClean="0"/>
              <a:t>На този екран да има </a:t>
            </a:r>
            <a:r>
              <a:rPr lang="bg-BG" sz="1200" dirty="0" err="1" smtClean="0"/>
              <a:t>табове</a:t>
            </a:r>
            <a:r>
              <a:rPr lang="en-US" sz="1200" dirty="0" smtClean="0"/>
              <a:t> </a:t>
            </a:r>
            <a:r>
              <a:rPr lang="bg-BG" sz="1200" dirty="0" smtClean="0"/>
              <a:t>за актуалното състояние на всички нива на процедурата</a:t>
            </a:r>
            <a:endParaRPr lang="bg-BG" sz="1200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7524328" y="2672237"/>
            <a:ext cx="1307798" cy="90077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Решение на МС </a:t>
            </a:r>
            <a:endParaRPr lang="bg-BG" sz="14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251520" y="3843765"/>
            <a:ext cx="1728192" cy="52133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mtClean="0"/>
              <a:t>Договор</a:t>
            </a:r>
            <a:endParaRPr lang="bg-BG"/>
          </a:p>
        </p:txBody>
      </p:sp>
      <p:sp>
        <p:nvSpPr>
          <p:cNvPr id="14" name="Правоъгълник 13"/>
          <p:cNvSpPr/>
          <p:nvPr/>
        </p:nvSpPr>
        <p:spPr>
          <a:xfrm>
            <a:off x="7116242" y="1248803"/>
            <a:ext cx="1721012" cy="47196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Генератор на пароли за достъп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19941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кръглен правоъгълник 4"/>
          <p:cNvSpPr/>
          <p:nvPr/>
        </p:nvSpPr>
        <p:spPr>
          <a:xfrm>
            <a:off x="216100" y="1826570"/>
            <a:ext cx="4104458" cy="7051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/>
              <a:t>2. </a:t>
            </a:r>
            <a:r>
              <a:rPr lang="bg-BG" sz="1000" dirty="0"/>
              <a:t>Схема с обозначена номерация на граничните точки на запасите и/или ресурсите в находището, размер на площта и координатен </a:t>
            </a:r>
            <a:r>
              <a:rPr lang="bg-BG" sz="1000" dirty="0" smtClean="0"/>
              <a:t>регистър</a:t>
            </a:r>
            <a:endParaRPr lang="bg-BG" sz="10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216100" y="1092754"/>
            <a:ext cx="4104458" cy="5595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000" dirty="0" smtClean="0"/>
              <a:t>1. </a:t>
            </a:r>
            <a:r>
              <a:rPr lang="bg-BG" sz="1000" dirty="0"/>
              <a:t>Схема с обозначена номерация на граничните точки на заявената концесионна площ, размер на площта и координатен регистър</a:t>
            </a:r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216100" y="2708920"/>
            <a:ext cx="410445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3.Съвместна </a:t>
            </a:r>
            <a:r>
              <a:rPr lang="bg-BG" sz="1000" dirty="0"/>
              <a:t>схема на концесионната площ и площта на запасите и/или ресурсите на находището със списък на координатите на граничните точки на всяка от площите, в координатна система “1970г.”, на хартиен носител (формат А4) и на магнитен носител в </a:t>
            </a:r>
            <a:r>
              <a:rPr lang="en-US" sz="1000" dirty="0"/>
              <a:t>Word </a:t>
            </a:r>
            <a:r>
              <a:rPr lang="en-US" sz="1000" dirty="0" smtClean="0"/>
              <a:t>,</a:t>
            </a:r>
            <a:r>
              <a:rPr lang="bg-BG" sz="1000" dirty="0" smtClean="0"/>
              <a:t> </a:t>
            </a:r>
            <a:r>
              <a:rPr lang="en-US" sz="1000" dirty="0" smtClean="0"/>
              <a:t>Excel </a:t>
            </a:r>
            <a:r>
              <a:rPr lang="bg-BG" sz="1000" dirty="0" smtClean="0"/>
              <a:t>и ПДФ.</a:t>
            </a:r>
            <a:endParaRPr lang="bg-BG" sz="10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216100" y="4023217"/>
            <a:ext cx="4104458" cy="7800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4.Заверена </a:t>
            </a:r>
            <a:r>
              <a:rPr lang="bg-BG" sz="1000" dirty="0"/>
              <a:t>от заявителя справка за изпълнението на работната програма и размера на извършените разходи за търсене и/или проучване по договора за търсене и/или проучване</a:t>
            </a:r>
            <a:r>
              <a:rPr lang="bg-BG" sz="1000" dirty="0" smtClean="0"/>
              <a:t>;</a:t>
            </a:r>
            <a:endParaRPr lang="bg-BG" sz="10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216100" y="4972117"/>
            <a:ext cx="4104459" cy="916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5.Топографска </a:t>
            </a:r>
            <a:r>
              <a:rPr lang="bg-BG" sz="1000" dirty="0"/>
              <a:t>карта в подходящ мащаб </a:t>
            </a:r>
            <a:r>
              <a:rPr lang="ru-RU" sz="1000" dirty="0"/>
              <a:t>(</a:t>
            </a:r>
            <a:r>
              <a:rPr lang="bg-BG" sz="1000" dirty="0"/>
              <a:t>1:5000; 10000</a:t>
            </a:r>
            <a:r>
              <a:rPr lang="ru-RU" sz="1000" dirty="0"/>
              <a:t>) </a:t>
            </a:r>
            <a:r>
              <a:rPr lang="bg-BG" sz="1000" dirty="0"/>
              <a:t>с нанесени концесионната площ и площта на находището, от която да е видно разположението на най-близкото населено място – 2 екземпляра</a:t>
            </a:r>
            <a:r>
              <a:rPr lang="ru-RU" sz="1000" dirty="0" smtClean="0"/>
              <a:t>;</a:t>
            </a:r>
            <a:endParaRPr lang="bg-BG" sz="10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16100" y="116632"/>
            <a:ext cx="4069041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/>
              <a:t>Изпълнение на </a:t>
            </a:r>
            <a:r>
              <a:rPr lang="bg-BG" sz="1200" dirty="0" smtClean="0"/>
              <a:t>критериите </a:t>
            </a:r>
            <a:r>
              <a:rPr lang="bg-BG" sz="1200" dirty="0"/>
              <a:t>за даване ход на </a:t>
            </a:r>
            <a:r>
              <a:rPr lang="bg-BG" sz="1200" dirty="0" smtClean="0"/>
              <a:t>преписката при процедура по право</a:t>
            </a:r>
            <a:endParaRPr lang="bg-BG" sz="12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822065" y="116231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6208136" y="118549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Правоъгълник 15"/>
          <p:cNvSpPr/>
          <p:nvPr/>
        </p:nvSpPr>
        <p:spPr>
          <a:xfrm>
            <a:off x="4822065" y="331421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/>
              <a:t>Д</a:t>
            </a:r>
            <a:r>
              <a:rPr lang="bg-BG" sz="1100" dirty="0" smtClean="0"/>
              <a:t>а</a:t>
            </a:r>
            <a:endParaRPr lang="bg-BG" sz="1100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6208137" y="333891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Не</a:t>
            </a:r>
            <a:endParaRPr lang="bg-BG" sz="1100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7642766" y="331421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7642766" y="1162314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4822065" y="200165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6208136" y="200743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7642766" y="200743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4822065" y="303268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6208136" y="300852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7642766" y="300852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4822065" y="521479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2" name="Закръглен правоъгълник 31"/>
          <p:cNvSpPr/>
          <p:nvPr/>
        </p:nvSpPr>
        <p:spPr>
          <a:xfrm>
            <a:off x="6203805" y="523364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7602931" y="5219914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4" name="Закръглен правоъгълник 33"/>
          <p:cNvSpPr/>
          <p:nvPr/>
        </p:nvSpPr>
        <p:spPr>
          <a:xfrm>
            <a:off x="4833500" y="419141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6219571" y="4191409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7654201" y="420302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</p:spTree>
    <p:extLst>
      <p:ext uri="{BB962C8B-B14F-4D97-AF65-F5344CB8AC3E}">
        <p14:creationId xmlns:p14="http://schemas.microsoft.com/office/powerpoint/2010/main" val="15301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4352291" y="6492875"/>
            <a:ext cx="2895600" cy="365125"/>
          </a:xfrm>
        </p:spPr>
        <p:txBody>
          <a:bodyPr/>
          <a:lstStyle/>
          <a:p>
            <a:r>
              <a:rPr lang="bg-BG" dirty="0"/>
              <a:t>Изпълнение на критериите за даване ход на преписката</a:t>
            </a:r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>
          <a:xfrm>
            <a:off x="539552" y="6387246"/>
            <a:ext cx="354838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5</a:t>
            </a:fld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281381" y="414561"/>
            <a:ext cx="4238780" cy="9262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/>
              <a:t>6</a:t>
            </a:r>
            <a:r>
              <a:rPr lang="ru-RU" sz="1000" dirty="0" smtClean="0"/>
              <a:t>. </a:t>
            </a:r>
            <a:r>
              <a:rPr lang="bg-BG" sz="1000" dirty="0"/>
              <a:t>План за разработка на находището с кратко описание на целите, сроковете за започването му, вида, обема, методите, продължителността и стойността на предвидените дейности, както и мерките за опазване на земните недра и околната среда, безопасността и здравето и културните ценности – 2 </a:t>
            </a:r>
            <a:r>
              <a:rPr lang="bg-BG" sz="1000" dirty="0" smtClean="0"/>
              <a:t>екземпляра</a:t>
            </a:r>
            <a:endParaRPr lang="bg-BG" sz="1000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281381" y="3850759"/>
            <a:ext cx="426797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/>
              <a:t>11</a:t>
            </a:r>
            <a:r>
              <a:rPr lang="ru-RU" sz="1000" dirty="0" smtClean="0"/>
              <a:t>. </a:t>
            </a:r>
            <a:r>
              <a:rPr lang="bg-BG" sz="1000" dirty="0"/>
              <a:t>П</a:t>
            </a:r>
            <a:r>
              <a:rPr lang="ru-RU" sz="1000" dirty="0" err="1"/>
              <a:t>латена</a:t>
            </a:r>
            <a:r>
              <a:rPr lang="ru-RU" sz="1000" dirty="0"/>
              <a:t> такса </a:t>
            </a:r>
            <a:r>
              <a:rPr lang="ru-RU" sz="1000" dirty="0" err="1"/>
              <a:t>съгласно</a:t>
            </a:r>
            <a:r>
              <a:rPr lang="ru-RU" sz="1000" dirty="0"/>
              <a:t> </a:t>
            </a:r>
            <a:r>
              <a:rPr lang="bg-BG" sz="1000" dirty="0"/>
              <a:t>Тарифата за таксите, които се събират в системата на Министерството на </a:t>
            </a:r>
            <a:r>
              <a:rPr lang="bg-BG" sz="1000" dirty="0" smtClean="0"/>
              <a:t>икономиката, енергетиката и туризма </a:t>
            </a:r>
            <a:r>
              <a:rPr lang="bg-BG" sz="1000" dirty="0"/>
              <a:t>по Закона за подземните богатства, одобрена с ПМС № 284 от 17.10.2011 г. (ДВ, бр.83 от 25.10.2011 г.)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281381" y="1525931"/>
            <a:ext cx="423878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ru-RU" sz="1000" dirty="0"/>
              <a:t>7</a:t>
            </a:r>
            <a:r>
              <a:rPr lang="ru-RU" sz="1000" dirty="0" smtClean="0"/>
              <a:t>. </a:t>
            </a:r>
            <a:r>
              <a:rPr lang="bg-BG" sz="1000" dirty="0"/>
              <a:t>План за управление на минните отпадъци – 2 екземпляра</a:t>
            </a:r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281381" y="2688345"/>
            <a:ext cx="4264983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/>
              <a:t>9</a:t>
            </a:r>
            <a:r>
              <a:rPr lang="ru-RU" sz="1000" dirty="0" smtClean="0"/>
              <a:t>. </a:t>
            </a:r>
            <a:r>
              <a:rPr lang="bg-BG" sz="1000" dirty="0"/>
              <a:t>Декларация от представляващия търговеца, че няма просрочени задължения към държавата</a:t>
            </a:r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281381" y="2071134"/>
            <a:ext cx="42387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/>
              <a:t>8</a:t>
            </a:r>
            <a:r>
              <a:rPr lang="ru-RU" sz="1000" dirty="0" smtClean="0"/>
              <a:t>. </a:t>
            </a:r>
            <a:r>
              <a:rPr lang="bg-BG" sz="1000" dirty="0"/>
              <a:t>Препоръки от банкови и други финансови институции, както и от бизнес партньори</a:t>
            </a:r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281381" y="3305556"/>
            <a:ext cx="426797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ru-RU" sz="1000" dirty="0" smtClean="0"/>
              <a:t>10. </a:t>
            </a:r>
            <a:r>
              <a:rPr lang="bg-BG" sz="1000" dirty="0" smtClean="0"/>
              <a:t>Правна </a:t>
            </a:r>
            <a:r>
              <a:rPr lang="bg-BG" sz="1000" dirty="0"/>
              <a:t>и финансово-икономическа обосновки – 3 екземпляра</a:t>
            </a:r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281381" y="4828010"/>
            <a:ext cx="4293316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/>
              <a:t>12</a:t>
            </a:r>
            <a:r>
              <a:rPr lang="ru-RU" sz="1000" dirty="0" smtClean="0"/>
              <a:t>. </a:t>
            </a:r>
            <a:r>
              <a:rPr lang="bg-BG" sz="1000" dirty="0"/>
              <a:t>Влязло в сила положително решение по оценка на въздействието върху околната среда (ОВОС) или решение да не се извършва </a:t>
            </a:r>
            <a:r>
              <a:rPr lang="ru-RU" sz="1000" dirty="0"/>
              <a:t>ОВОС на инвестиционно предложение (</a:t>
            </a:r>
            <a:r>
              <a:rPr lang="bg-BG" sz="1000" dirty="0"/>
              <a:t>при условие, че е налице към момента на подаване на заявлението</a:t>
            </a:r>
            <a:r>
              <a:rPr lang="ru-RU" sz="1000" dirty="0"/>
              <a:t>).</a:t>
            </a:r>
            <a:endParaRPr lang="bg-BG" sz="10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5007132" y="782907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6555413" y="783984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7943180" y="783984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5004047" y="1527367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6552328" y="1556980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7940095" y="1556980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5004048" y="2719934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6552329" y="2719934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7940096" y="2742267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5004048" y="3302219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4" name="Закръглен правоъгълник 43"/>
          <p:cNvSpPr/>
          <p:nvPr/>
        </p:nvSpPr>
        <p:spPr>
          <a:xfrm>
            <a:off x="6552329" y="3304373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7940096" y="3302219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5007132" y="4001438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6555413" y="4014406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7943180" y="4061501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5004048" y="4804911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6552329" y="4797033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0"/>
          <p:cNvSpPr/>
          <p:nvPr/>
        </p:nvSpPr>
        <p:spPr>
          <a:xfrm>
            <a:off x="7940096" y="4767890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2" name="Закръглен правоъгълник 51"/>
          <p:cNvSpPr/>
          <p:nvPr/>
        </p:nvSpPr>
        <p:spPr>
          <a:xfrm>
            <a:off x="5004047" y="2128916"/>
            <a:ext cx="1012069" cy="3600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3" name="Закръглен правоъгълник 52"/>
          <p:cNvSpPr/>
          <p:nvPr/>
        </p:nvSpPr>
        <p:spPr>
          <a:xfrm>
            <a:off x="6552328" y="2108260"/>
            <a:ext cx="1007738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53"/>
          <p:cNvSpPr/>
          <p:nvPr/>
        </p:nvSpPr>
        <p:spPr>
          <a:xfrm>
            <a:off x="7940095" y="2139405"/>
            <a:ext cx="967903" cy="3578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2" name="Закръглен правоъгълник 9"/>
          <p:cNvSpPr/>
          <p:nvPr/>
        </p:nvSpPr>
        <p:spPr>
          <a:xfrm>
            <a:off x="281381" y="5805264"/>
            <a:ext cx="4238780" cy="7532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b="1" u="sng" dirty="0"/>
              <a:t>Забележка:</a:t>
            </a:r>
          </a:p>
          <a:p>
            <a:pPr algn="just">
              <a:lnSpc>
                <a:spcPts val="1320"/>
              </a:lnSpc>
            </a:pPr>
            <a:r>
              <a:rPr lang="ru-RU" sz="1100" dirty="0" err="1"/>
              <a:t>Заявлението</a:t>
            </a:r>
            <a:r>
              <a:rPr lang="ru-RU" sz="1100" dirty="0"/>
              <a:t> и </a:t>
            </a:r>
            <a:r>
              <a:rPr lang="ru-RU" sz="1100" dirty="0" err="1"/>
              <a:t>приложените</a:t>
            </a:r>
            <a:r>
              <a:rPr lang="ru-RU" sz="1100" dirty="0"/>
              <a:t> </a:t>
            </a:r>
            <a:r>
              <a:rPr lang="ru-RU" sz="1100" dirty="0" err="1"/>
              <a:t>документи</a:t>
            </a:r>
            <a:r>
              <a:rPr lang="ru-RU" sz="1100" dirty="0"/>
              <a:t> </a:t>
            </a:r>
            <a:r>
              <a:rPr lang="ru-RU" sz="1100" dirty="0" err="1"/>
              <a:t>трябва</a:t>
            </a:r>
            <a:r>
              <a:rPr lang="ru-RU" sz="1100" dirty="0"/>
              <a:t> да </a:t>
            </a:r>
            <a:r>
              <a:rPr lang="ru-RU" sz="1100" dirty="0" err="1"/>
              <a:t>бъдат</a:t>
            </a:r>
            <a:r>
              <a:rPr lang="ru-RU" sz="1100" dirty="0"/>
              <a:t> на </a:t>
            </a:r>
            <a:r>
              <a:rPr lang="ru-RU" sz="1100" dirty="0" err="1"/>
              <a:t>български</a:t>
            </a:r>
            <a:r>
              <a:rPr lang="ru-RU" sz="1100" dirty="0"/>
              <a:t> </a:t>
            </a:r>
            <a:r>
              <a:rPr lang="ru-RU" sz="1100" dirty="0" err="1"/>
              <a:t>език</a:t>
            </a:r>
            <a:r>
              <a:rPr lang="ru-RU" sz="1100" dirty="0" smtClean="0"/>
              <a:t>, </a:t>
            </a:r>
            <a:r>
              <a:rPr lang="ru-RU" sz="1100" dirty="0" err="1" smtClean="0"/>
              <a:t>надлежно</a:t>
            </a:r>
            <a:r>
              <a:rPr lang="ru-RU" sz="1100" dirty="0" smtClean="0"/>
              <a:t> </a:t>
            </a:r>
            <a:r>
              <a:rPr lang="ru-RU" sz="1100" dirty="0" err="1"/>
              <a:t>заверени</a:t>
            </a:r>
            <a:r>
              <a:rPr lang="ru-RU" sz="1100" dirty="0"/>
              <a:t> от </a:t>
            </a:r>
            <a:r>
              <a:rPr lang="ru-RU" sz="1100" dirty="0" err="1"/>
              <a:t>органите</a:t>
            </a:r>
            <a:r>
              <a:rPr lang="ru-RU" sz="1100" dirty="0"/>
              <a:t>, </a:t>
            </a:r>
            <a:r>
              <a:rPr lang="ru-RU" sz="1100" dirty="0" err="1"/>
              <a:t>които</a:t>
            </a:r>
            <a:r>
              <a:rPr lang="ru-RU" sz="1100" dirty="0"/>
              <a:t> </a:t>
            </a:r>
            <a:r>
              <a:rPr lang="ru-RU" sz="1100" dirty="0" err="1"/>
              <a:t>са</a:t>
            </a:r>
            <a:r>
              <a:rPr lang="ru-RU" sz="1100" dirty="0"/>
              <a:t> </a:t>
            </a:r>
            <a:r>
              <a:rPr lang="ru-RU" sz="1100" dirty="0" err="1"/>
              <a:t>ги</a:t>
            </a:r>
            <a:r>
              <a:rPr lang="ru-RU" sz="1100" dirty="0"/>
              <a:t> издали, </a:t>
            </a:r>
            <a:r>
              <a:rPr lang="ru-RU" sz="1100" dirty="0" err="1"/>
              <a:t>нотариално</a:t>
            </a:r>
            <a:r>
              <a:rPr lang="ru-RU" sz="1100" dirty="0"/>
              <a:t> </a:t>
            </a:r>
            <a:r>
              <a:rPr lang="ru-RU" sz="1100" dirty="0" err="1"/>
              <a:t>заверени</a:t>
            </a:r>
            <a:r>
              <a:rPr lang="ru-RU" sz="1100" dirty="0"/>
              <a:t> </a:t>
            </a:r>
            <a:r>
              <a:rPr lang="ru-RU" sz="1100" dirty="0" smtClean="0"/>
              <a:t>или </a:t>
            </a:r>
            <a:r>
              <a:rPr lang="bg-BG" sz="1100" dirty="0" smtClean="0"/>
              <a:t>заверени </a:t>
            </a:r>
            <a:r>
              <a:rPr lang="bg-BG" sz="1100" dirty="0"/>
              <a:t>от </a:t>
            </a:r>
            <a:r>
              <a:rPr lang="bg-BG" sz="1100" dirty="0" err="1" smtClean="0"/>
              <a:t>редставляващия</a:t>
            </a:r>
            <a:r>
              <a:rPr lang="bg-BG" sz="1100" dirty="0" smtClean="0"/>
              <a:t> </a:t>
            </a:r>
            <a:r>
              <a:rPr lang="bg-BG" sz="1100" dirty="0"/>
              <a:t>търговеца</a:t>
            </a:r>
            <a:r>
              <a:rPr lang="bg-BG" dirty="0"/>
              <a:t>.</a:t>
            </a:r>
          </a:p>
        </p:txBody>
      </p:sp>
      <p:sp>
        <p:nvSpPr>
          <p:cNvPr id="33" name="Закръглен правоъгълник 14"/>
          <p:cNvSpPr/>
          <p:nvPr/>
        </p:nvSpPr>
        <p:spPr>
          <a:xfrm>
            <a:off x="6209051" y="5301740"/>
            <a:ext cx="2702032" cy="5755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 smtClean="0"/>
              <a:t>/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34" name="Закръглен правоъгълник 30"/>
          <p:cNvSpPr/>
          <p:nvPr/>
        </p:nvSpPr>
        <p:spPr>
          <a:xfrm>
            <a:off x="7560067" y="6381328"/>
            <a:ext cx="1260405" cy="3378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0884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691679" y="6356350"/>
            <a:ext cx="5242537" cy="365125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Изпълнение </a:t>
            </a:r>
            <a:r>
              <a:rPr lang="bg-BG" dirty="0"/>
              <a:t>на критериите за даване ход на преписката при процедура по прехвърляне на права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6</a:t>
            </a:fld>
            <a:endParaRPr lang="bg-BG"/>
          </a:p>
        </p:txBody>
      </p:sp>
      <p:sp>
        <p:nvSpPr>
          <p:cNvPr id="23" name="Закръглен правоъгълник 4"/>
          <p:cNvSpPr/>
          <p:nvPr/>
        </p:nvSpPr>
        <p:spPr>
          <a:xfrm>
            <a:off x="262693" y="2631680"/>
            <a:ext cx="3816426" cy="1622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2. Извлечение </a:t>
            </a:r>
            <a:r>
              <a:rPr lang="bg-BG" sz="1000" dirty="0"/>
              <a:t>от годишните счетоводни отчети (в т.ч. счетоводен баланс, отчет за приходите и разходите и др.) за последните три години, в зависимост от датата на която е учреден търговеца. В случай, че </a:t>
            </a:r>
            <a:r>
              <a:rPr lang="bg-BG" sz="1000" dirty="0" err="1"/>
              <a:t>приобретателя</a:t>
            </a:r>
            <a:r>
              <a:rPr lang="bg-BG" sz="1000" dirty="0"/>
              <a:t> е регистриран по Закона за търговския регистър и посочените документи са оповестени в търговския регистър към датата на кандидатстване, това обстоятелство ще се проверява по служебен път съгласно чл. 23, ал. 4 от Закона за Търговския регистър</a:t>
            </a:r>
          </a:p>
        </p:txBody>
      </p:sp>
      <p:sp>
        <p:nvSpPr>
          <p:cNvPr id="24" name="Закръглен правоъгълник 5"/>
          <p:cNvSpPr/>
          <p:nvPr/>
        </p:nvSpPr>
        <p:spPr>
          <a:xfrm>
            <a:off x="262693" y="1315147"/>
            <a:ext cx="3816426" cy="9101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000" dirty="0" smtClean="0"/>
              <a:t>1. Документ </a:t>
            </a:r>
            <a:r>
              <a:rPr lang="ru-RU" sz="1000" dirty="0"/>
              <a:t>за регистрация на </a:t>
            </a:r>
            <a:r>
              <a:rPr lang="bg-BG" sz="1000" dirty="0"/>
              <a:t>търговеца - </a:t>
            </a:r>
            <a:r>
              <a:rPr lang="ru-RU" sz="1000" dirty="0"/>
              <a:t>заверено </a:t>
            </a:r>
            <a:r>
              <a:rPr lang="ru-RU" sz="1000" dirty="0" err="1"/>
              <a:t>копие</a:t>
            </a:r>
            <a:r>
              <a:rPr lang="ru-RU" sz="1000" dirty="0"/>
              <a:t> от документа за регистрация или декларация от </a:t>
            </a:r>
            <a:r>
              <a:rPr lang="ru-RU" sz="1000" dirty="0" err="1"/>
              <a:t>представляващия</a:t>
            </a:r>
            <a:r>
              <a:rPr lang="ru-RU" sz="1000" dirty="0"/>
              <a:t> </a:t>
            </a:r>
            <a:r>
              <a:rPr lang="ru-RU" sz="1000" dirty="0" err="1"/>
              <a:t>търговеца</a:t>
            </a:r>
            <a:r>
              <a:rPr lang="ru-RU" sz="1000" dirty="0"/>
              <a:t> за Единен </a:t>
            </a:r>
            <a:r>
              <a:rPr lang="ru-RU" sz="1000" dirty="0" err="1"/>
              <a:t>идентификационен</a:t>
            </a:r>
            <a:r>
              <a:rPr lang="ru-RU" sz="1000" dirty="0"/>
              <a:t> код, </a:t>
            </a:r>
            <a:r>
              <a:rPr lang="ru-RU" sz="1000" dirty="0" err="1"/>
              <a:t>съгласно</a:t>
            </a:r>
            <a:r>
              <a:rPr lang="ru-RU" sz="1000" dirty="0"/>
              <a:t> чл. 23 от Закона за </a:t>
            </a:r>
            <a:r>
              <a:rPr lang="ru-RU" sz="1000" dirty="0" err="1"/>
              <a:t>търговския</a:t>
            </a:r>
            <a:r>
              <a:rPr lang="ru-RU" sz="1000" dirty="0"/>
              <a:t> </a:t>
            </a:r>
            <a:r>
              <a:rPr lang="ru-RU" sz="1000" dirty="0" err="1"/>
              <a:t>регистър</a:t>
            </a:r>
            <a:r>
              <a:rPr lang="en-US" sz="1000" dirty="0"/>
              <a:t>;</a:t>
            </a:r>
            <a:endParaRPr lang="bg-BG" sz="1000" dirty="0"/>
          </a:p>
        </p:txBody>
      </p:sp>
      <p:sp>
        <p:nvSpPr>
          <p:cNvPr id="25" name="Закръглен правоъгълник 6"/>
          <p:cNvSpPr/>
          <p:nvPr/>
        </p:nvSpPr>
        <p:spPr>
          <a:xfrm>
            <a:off x="292470" y="4660179"/>
            <a:ext cx="3756873" cy="4729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000" dirty="0" smtClean="0"/>
              <a:t>3. Препоръки </a:t>
            </a:r>
            <a:r>
              <a:rPr lang="bg-BG" sz="1000" dirty="0"/>
              <a:t>от банкови и други финансови институции, както и от бизнес партньори</a:t>
            </a:r>
          </a:p>
        </p:txBody>
      </p:sp>
      <p:sp>
        <p:nvSpPr>
          <p:cNvPr id="28" name="Закръглен правоъгълник 12"/>
          <p:cNvSpPr/>
          <p:nvPr/>
        </p:nvSpPr>
        <p:spPr>
          <a:xfrm>
            <a:off x="262693" y="116632"/>
            <a:ext cx="381642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/>
              <a:t>Изпълнение на </a:t>
            </a:r>
            <a:r>
              <a:rPr lang="bg-BG" sz="1200" dirty="0" smtClean="0"/>
              <a:t>критериите </a:t>
            </a:r>
            <a:r>
              <a:rPr lang="bg-BG" sz="1200" dirty="0"/>
              <a:t>за даване ход на </a:t>
            </a:r>
            <a:r>
              <a:rPr lang="bg-BG" sz="1200" dirty="0" smtClean="0"/>
              <a:t>преписката при процедура по прехвърляне на права</a:t>
            </a:r>
            <a:endParaRPr lang="bg-BG" sz="1200" dirty="0"/>
          </a:p>
        </p:txBody>
      </p:sp>
      <p:sp>
        <p:nvSpPr>
          <p:cNvPr id="29" name="Закръглен правоъгълник 13"/>
          <p:cNvSpPr/>
          <p:nvPr/>
        </p:nvSpPr>
        <p:spPr>
          <a:xfrm>
            <a:off x="5004048" y="159013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0" name="Закръглен правоъгълник 14"/>
          <p:cNvSpPr/>
          <p:nvPr/>
        </p:nvSpPr>
        <p:spPr>
          <a:xfrm>
            <a:off x="6420234" y="160170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1" name="Правоъгълник 15"/>
          <p:cNvSpPr/>
          <p:nvPr/>
        </p:nvSpPr>
        <p:spPr>
          <a:xfrm>
            <a:off x="5004048" y="347161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/>
              <a:t>Д</a:t>
            </a:r>
            <a:r>
              <a:rPr lang="bg-BG" sz="1100" dirty="0" smtClean="0"/>
              <a:t>а</a:t>
            </a:r>
            <a:endParaRPr lang="bg-BG" sz="1100" dirty="0"/>
          </a:p>
        </p:txBody>
      </p:sp>
      <p:sp>
        <p:nvSpPr>
          <p:cNvPr id="32" name="Правоъгълник 16"/>
          <p:cNvSpPr/>
          <p:nvPr/>
        </p:nvSpPr>
        <p:spPr>
          <a:xfrm>
            <a:off x="6420235" y="347161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Не</a:t>
            </a:r>
            <a:endParaRPr lang="bg-BG" sz="1100" dirty="0"/>
          </a:p>
        </p:txBody>
      </p:sp>
      <p:sp>
        <p:nvSpPr>
          <p:cNvPr id="33" name="Правоъгълник 17"/>
          <p:cNvSpPr/>
          <p:nvPr/>
        </p:nvSpPr>
        <p:spPr>
          <a:xfrm>
            <a:off x="7832090" y="347161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4" name="Закръглен правоъгълник 18"/>
          <p:cNvSpPr/>
          <p:nvPr/>
        </p:nvSpPr>
        <p:spPr>
          <a:xfrm>
            <a:off x="7832090" y="160170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5" name="Закръглен правоъгълник 19"/>
          <p:cNvSpPr/>
          <p:nvPr/>
        </p:nvSpPr>
        <p:spPr>
          <a:xfrm>
            <a:off x="5004048" y="318697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6" name="Закръглен правоъгълник 20"/>
          <p:cNvSpPr/>
          <p:nvPr/>
        </p:nvSpPr>
        <p:spPr>
          <a:xfrm>
            <a:off x="6420234" y="3186974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7" name="Закръглен правоъгълник 21"/>
          <p:cNvSpPr/>
          <p:nvPr/>
        </p:nvSpPr>
        <p:spPr>
          <a:xfrm>
            <a:off x="7832090" y="314096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1" name="Закръглен правоъгълник 25"/>
          <p:cNvSpPr/>
          <p:nvPr/>
        </p:nvSpPr>
        <p:spPr>
          <a:xfrm>
            <a:off x="5004048" y="468714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2" name="Закръглен правоъгълник 31"/>
          <p:cNvSpPr/>
          <p:nvPr/>
        </p:nvSpPr>
        <p:spPr>
          <a:xfrm>
            <a:off x="6415903" y="464926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3" name="Закръглен правоъгълник 32"/>
          <p:cNvSpPr/>
          <p:nvPr/>
        </p:nvSpPr>
        <p:spPr>
          <a:xfrm>
            <a:off x="7792255" y="463140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"/>
          <p:cNvSpPr/>
          <p:nvPr/>
        </p:nvSpPr>
        <p:spPr>
          <a:xfrm>
            <a:off x="283634" y="5539547"/>
            <a:ext cx="3774545" cy="4817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bg-BG" sz="1000" dirty="0" smtClean="0"/>
              <a:t>4. Декларация </a:t>
            </a:r>
            <a:r>
              <a:rPr lang="bg-BG" sz="1000" dirty="0"/>
              <a:t>от представляващия търговеца, че той няма просрочени задължения към държавата</a:t>
            </a:r>
          </a:p>
        </p:txBody>
      </p:sp>
      <p:sp>
        <p:nvSpPr>
          <p:cNvPr id="52" name="Закръглен правоъгълник 13"/>
          <p:cNvSpPr/>
          <p:nvPr/>
        </p:nvSpPr>
        <p:spPr>
          <a:xfrm>
            <a:off x="5004048" y="553685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3" name="Закръглен правоъгълник 14"/>
          <p:cNvSpPr/>
          <p:nvPr/>
        </p:nvSpPr>
        <p:spPr>
          <a:xfrm>
            <a:off x="6420234" y="552309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18"/>
          <p:cNvSpPr/>
          <p:nvPr/>
        </p:nvSpPr>
        <p:spPr>
          <a:xfrm>
            <a:off x="7832090" y="5511599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</p:spTree>
    <p:extLst>
      <p:ext uri="{BB962C8B-B14F-4D97-AF65-F5344CB8AC3E}">
        <p14:creationId xmlns:p14="http://schemas.microsoft.com/office/powerpoint/2010/main" val="3610995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39752" y="6165304"/>
            <a:ext cx="4077086" cy="504056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Изпълнение </a:t>
            </a:r>
            <a:r>
              <a:rPr lang="bg-BG" dirty="0"/>
              <a:t>на критериите за даване ход на преписката при процедура по прехвърляне на права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7</a:t>
            </a:fld>
            <a:endParaRPr lang="bg-BG"/>
          </a:p>
        </p:txBody>
      </p:sp>
      <p:sp>
        <p:nvSpPr>
          <p:cNvPr id="9" name="Закръглен правоъгълник 5"/>
          <p:cNvSpPr/>
          <p:nvPr/>
        </p:nvSpPr>
        <p:spPr>
          <a:xfrm>
            <a:off x="271077" y="332656"/>
            <a:ext cx="384222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bg-BG" sz="1000" dirty="0" smtClean="0"/>
              <a:t>5. Д</a:t>
            </a:r>
            <a:r>
              <a:rPr lang="ru-RU" sz="1000" dirty="0" err="1"/>
              <a:t>екларация</a:t>
            </a:r>
            <a:r>
              <a:rPr lang="ru-RU" sz="1000" dirty="0"/>
              <a:t> от управителя или от </a:t>
            </a:r>
            <a:r>
              <a:rPr lang="ru-RU" sz="1000" dirty="0" err="1"/>
              <a:t>членовете</a:t>
            </a:r>
            <a:r>
              <a:rPr lang="ru-RU" sz="1000" dirty="0"/>
              <a:t> на </a:t>
            </a:r>
            <a:r>
              <a:rPr lang="ru-RU" sz="1000" dirty="0" err="1"/>
              <a:t>управителния</a:t>
            </a:r>
            <a:r>
              <a:rPr lang="ru-RU" sz="1000" dirty="0"/>
              <a:t> орган на </a:t>
            </a:r>
            <a:r>
              <a:rPr lang="bg-BG" sz="1000" dirty="0" err="1"/>
              <a:t>търговеца-приобретател</a:t>
            </a:r>
            <a:r>
              <a:rPr lang="ru-RU" sz="1000" dirty="0"/>
              <a:t>, че не </a:t>
            </a:r>
            <a:r>
              <a:rPr lang="ru-RU" sz="1000" dirty="0" err="1"/>
              <a:t>са</a:t>
            </a:r>
            <a:r>
              <a:rPr lang="ru-RU" sz="1000" dirty="0"/>
              <a:t> </a:t>
            </a:r>
            <a:r>
              <a:rPr lang="ru-RU" sz="1000" dirty="0" err="1"/>
              <a:t>осъждани</a:t>
            </a:r>
            <a:r>
              <a:rPr lang="ru-RU" sz="1000" dirty="0"/>
              <a:t> за </a:t>
            </a:r>
            <a:r>
              <a:rPr lang="ru-RU" sz="1000" dirty="0" err="1"/>
              <a:t>престъпления</a:t>
            </a:r>
            <a:r>
              <a:rPr lang="ru-RU" sz="1000" dirty="0"/>
              <a:t> против </a:t>
            </a:r>
            <a:r>
              <a:rPr lang="ru-RU" sz="1000" dirty="0" err="1"/>
              <a:t>собствеността</a:t>
            </a:r>
            <a:r>
              <a:rPr lang="ru-RU" sz="1000" dirty="0"/>
              <a:t>, </a:t>
            </a:r>
            <a:r>
              <a:rPr lang="ru-RU" sz="1000" dirty="0" err="1"/>
              <a:t>стопанството</a:t>
            </a:r>
            <a:r>
              <a:rPr lang="ru-RU" sz="1000" dirty="0"/>
              <a:t>, </a:t>
            </a:r>
            <a:r>
              <a:rPr lang="ru-RU" sz="1000" dirty="0" err="1"/>
              <a:t>финансовата</a:t>
            </a:r>
            <a:r>
              <a:rPr lang="ru-RU" sz="1000" dirty="0"/>
              <a:t>, </a:t>
            </a:r>
            <a:r>
              <a:rPr lang="ru-RU" sz="1000" dirty="0" err="1"/>
              <a:t>данъчната</a:t>
            </a:r>
            <a:r>
              <a:rPr lang="ru-RU" sz="1000" dirty="0"/>
              <a:t> или </a:t>
            </a:r>
            <a:r>
              <a:rPr lang="ru-RU" sz="1000" dirty="0" err="1"/>
              <a:t>осигурителната</a:t>
            </a:r>
            <a:r>
              <a:rPr lang="ru-RU" sz="1000" dirty="0"/>
              <a:t> система, за </a:t>
            </a:r>
            <a:r>
              <a:rPr lang="ru-RU" sz="1000" dirty="0" err="1"/>
              <a:t>престъпления</a:t>
            </a:r>
            <a:r>
              <a:rPr lang="ru-RU" sz="1000" dirty="0"/>
              <a:t> по служба или за подкуп, </a:t>
            </a:r>
            <a:r>
              <a:rPr lang="ru-RU" sz="1000" dirty="0" err="1"/>
              <a:t>както</a:t>
            </a:r>
            <a:r>
              <a:rPr lang="ru-RU" sz="1000" dirty="0"/>
              <a:t> и за </a:t>
            </a:r>
            <a:r>
              <a:rPr lang="ru-RU" sz="1000" dirty="0" err="1"/>
              <a:t>престъпления</a:t>
            </a:r>
            <a:r>
              <a:rPr lang="ru-RU" sz="1000" dirty="0"/>
              <a:t>, </a:t>
            </a:r>
            <a:r>
              <a:rPr lang="ru-RU" sz="1000" dirty="0" err="1"/>
              <a:t>свързани</a:t>
            </a:r>
            <a:r>
              <a:rPr lang="ru-RU" sz="1000" dirty="0"/>
              <a:t> с участие в </a:t>
            </a:r>
            <a:r>
              <a:rPr lang="ru-RU" sz="1000" dirty="0" err="1"/>
              <a:t>престъпна</a:t>
            </a:r>
            <a:r>
              <a:rPr lang="ru-RU" sz="1000" dirty="0"/>
              <a:t> </a:t>
            </a:r>
            <a:r>
              <a:rPr lang="ru-RU" sz="1000" dirty="0" err="1"/>
              <a:t>група</a:t>
            </a:r>
            <a:endParaRPr lang="bg-BG" sz="1000" dirty="0"/>
          </a:p>
        </p:txBody>
      </p:sp>
      <p:sp>
        <p:nvSpPr>
          <p:cNvPr id="10" name="Закръглен правоъгълник 13"/>
          <p:cNvSpPr/>
          <p:nvPr/>
        </p:nvSpPr>
        <p:spPr>
          <a:xfrm>
            <a:off x="4974512" y="75138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1" name="Закръглен правоъгълник 14"/>
          <p:cNvSpPr/>
          <p:nvPr/>
        </p:nvSpPr>
        <p:spPr>
          <a:xfrm>
            <a:off x="6416838" y="76296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2" name="Закръглен правоъгълник 18"/>
          <p:cNvSpPr/>
          <p:nvPr/>
        </p:nvSpPr>
        <p:spPr>
          <a:xfrm>
            <a:off x="7854832" y="76296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3" name="Закръглен правоъгълник 5"/>
          <p:cNvSpPr/>
          <p:nvPr/>
        </p:nvSpPr>
        <p:spPr>
          <a:xfrm>
            <a:off x="271078" y="1940835"/>
            <a:ext cx="3842222" cy="1368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000" dirty="0" smtClean="0"/>
              <a:t>6. </a:t>
            </a:r>
            <a:r>
              <a:rPr lang="ru-RU" sz="1000" dirty="0" err="1" smtClean="0"/>
              <a:t>Доказателства</a:t>
            </a:r>
            <a:r>
              <a:rPr lang="ru-RU" sz="1000" dirty="0"/>
              <a:t>, че </a:t>
            </a:r>
            <a:r>
              <a:rPr lang="ru-RU" sz="1000" dirty="0" err="1"/>
              <a:t>двете</a:t>
            </a:r>
            <a:r>
              <a:rPr lang="ru-RU" sz="1000" dirty="0"/>
              <a:t> дружества </a:t>
            </a:r>
            <a:r>
              <a:rPr lang="ru-RU" sz="1000" dirty="0" err="1"/>
              <a:t>са</a:t>
            </a:r>
            <a:r>
              <a:rPr lang="ru-RU" sz="1000" dirty="0"/>
              <a:t> </a:t>
            </a:r>
            <a:r>
              <a:rPr lang="ru-RU" sz="1000" dirty="0" err="1"/>
              <a:t>постигнали</a:t>
            </a:r>
            <a:r>
              <a:rPr lang="ru-RU" sz="1000" dirty="0"/>
              <a:t> </a:t>
            </a:r>
            <a:r>
              <a:rPr lang="ru-RU" sz="1000" dirty="0" err="1"/>
              <a:t>съгласие</a:t>
            </a:r>
            <a:r>
              <a:rPr lang="ru-RU" sz="1000" dirty="0"/>
              <a:t> за </a:t>
            </a:r>
            <a:r>
              <a:rPr lang="ru-RU" sz="1000" dirty="0" err="1"/>
              <a:t>иницииране</a:t>
            </a:r>
            <a:r>
              <a:rPr lang="ru-RU" sz="1000" dirty="0"/>
              <a:t> на </a:t>
            </a:r>
            <a:r>
              <a:rPr lang="ru-RU" sz="1000" dirty="0" err="1"/>
              <a:t>процедурата</a:t>
            </a:r>
            <a:r>
              <a:rPr lang="ru-RU" sz="1000" dirty="0"/>
              <a:t> (напр. предварителен договор между </a:t>
            </a:r>
            <a:r>
              <a:rPr lang="ru-RU" sz="1000" dirty="0" err="1"/>
              <a:t>концесионера</a:t>
            </a:r>
            <a:r>
              <a:rPr lang="ru-RU" sz="1000" dirty="0"/>
              <a:t> и </a:t>
            </a:r>
            <a:r>
              <a:rPr lang="ru-RU" sz="1000" dirty="0" err="1"/>
              <a:t>правоприемника</a:t>
            </a:r>
            <a:r>
              <a:rPr lang="ru-RU" sz="1000" dirty="0"/>
              <a:t> за </a:t>
            </a:r>
            <a:r>
              <a:rPr lang="ru-RU" sz="1000" dirty="0" err="1"/>
              <a:t>прехвърляне</a:t>
            </a:r>
            <a:r>
              <a:rPr lang="ru-RU" sz="1000" dirty="0"/>
              <a:t> на </a:t>
            </a:r>
            <a:r>
              <a:rPr lang="ru-RU" sz="1000" dirty="0" err="1"/>
              <a:t>правата</a:t>
            </a:r>
            <a:r>
              <a:rPr lang="ru-RU" sz="1000" dirty="0"/>
              <a:t> и </a:t>
            </a:r>
            <a:r>
              <a:rPr lang="ru-RU" sz="1000" dirty="0" err="1"/>
              <a:t>задълженията</a:t>
            </a:r>
            <a:r>
              <a:rPr lang="ru-RU" sz="1000" dirty="0"/>
              <a:t> по </a:t>
            </a:r>
            <a:r>
              <a:rPr lang="ru-RU" sz="1000" dirty="0" err="1"/>
              <a:t>концесията</a:t>
            </a:r>
            <a:r>
              <a:rPr lang="ru-RU" sz="1000" dirty="0"/>
              <a:t>; извлечения от </a:t>
            </a:r>
            <a:r>
              <a:rPr lang="ru-RU" sz="1000" dirty="0" err="1"/>
              <a:t>протоколи</a:t>
            </a:r>
            <a:r>
              <a:rPr lang="ru-RU" sz="1000" dirty="0"/>
              <a:t> за </a:t>
            </a:r>
            <a:r>
              <a:rPr lang="ru-RU" sz="1000" dirty="0" err="1"/>
              <a:t>проведени</a:t>
            </a:r>
            <a:r>
              <a:rPr lang="ru-RU" sz="1000" dirty="0"/>
              <a:t> заседания на </a:t>
            </a:r>
            <a:r>
              <a:rPr lang="ru-RU" sz="1000" dirty="0" err="1"/>
              <a:t>управителните</a:t>
            </a:r>
            <a:r>
              <a:rPr lang="ru-RU" sz="1000" dirty="0"/>
              <a:t> </a:t>
            </a:r>
            <a:r>
              <a:rPr lang="ru-RU" sz="1000" dirty="0" err="1"/>
              <a:t>органи</a:t>
            </a:r>
            <a:r>
              <a:rPr lang="ru-RU" sz="1000" dirty="0"/>
              <a:t> на </a:t>
            </a:r>
            <a:r>
              <a:rPr lang="ru-RU" sz="1000" dirty="0" err="1"/>
              <a:t>двете</a:t>
            </a:r>
            <a:r>
              <a:rPr lang="ru-RU" sz="1000" dirty="0"/>
              <a:t> дружества за </a:t>
            </a:r>
            <a:r>
              <a:rPr lang="ru-RU" sz="1000" dirty="0" err="1"/>
              <a:t>взето</a:t>
            </a:r>
            <a:r>
              <a:rPr lang="ru-RU" sz="1000" dirty="0"/>
              <a:t> решение за </a:t>
            </a:r>
            <a:r>
              <a:rPr lang="ru-RU" sz="1000" dirty="0" err="1"/>
              <a:t>прехвърляне</a:t>
            </a:r>
            <a:r>
              <a:rPr lang="ru-RU" sz="1000" dirty="0"/>
              <a:t> на </a:t>
            </a:r>
            <a:r>
              <a:rPr lang="ru-RU" sz="1000" dirty="0" err="1"/>
              <a:t>правата</a:t>
            </a:r>
            <a:r>
              <a:rPr lang="ru-RU" sz="1000" dirty="0"/>
              <a:t> и </a:t>
            </a:r>
            <a:r>
              <a:rPr lang="ru-RU" sz="1000" dirty="0" err="1"/>
              <a:t>задълженията</a:t>
            </a:r>
            <a:r>
              <a:rPr lang="ru-RU" sz="1000" dirty="0"/>
              <a:t> по </a:t>
            </a:r>
            <a:r>
              <a:rPr lang="ru-RU" sz="1000" dirty="0" err="1"/>
              <a:t>концесията</a:t>
            </a:r>
            <a:r>
              <a:rPr lang="ru-RU" sz="1000" dirty="0"/>
              <a:t>)</a:t>
            </a:r>
            <a:endParaRPr lang="bg-BG" sz="10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900886" y="234169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6380307" y="2341694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Закръглен правоъгълник 18"/>
          <p:cNvSpPr/>
          <p:nvPr/>
        </p:nvSpPr>
        <p:spPr>
          <a:xfrm>
            <a:off x="7853214" y="235326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7" name="Закръглен правоъгълник 5"/>
          <p:cNvSpPr/>
          <p:nvPr/>
        </p:nvSpPr>
        <p:spPr>
          <a:xfrm>
            <a:off x="271078" y="3621021"/>
            <a:ext cx="384222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bg-BG" sz="1000" dirty="0" smtClean="0"/>
              <a:t>7. П</a:t>
            </a:r>
            <a:r>
              <a:rPr lang="ru-RU" sz="1000" dirty="0" err="1"/>
              <a:t>латена</a:t>
            </a:r>
            <a:r>
              <a:rPr lang="ru-RU" sz="1000" dirty="0"/>
              <a:t> такса </a:t>
            </a:r>
            <a:r>
              <a:rPr lang="ru-RU" sz="1000" dirty="0" err="1"/>
              <a:t>съгласно</a:t>
            </a:r>
            <a:r>
              <a:rPr lang="ru-RU" sz="1000" dirty="0"/>
              <a:t> </a:t>
            </a:r>
            <a:r>
              <a:rPr lang="bg-BG" sz="1000" dirty="0"/>
              <a:t>Тарифата за таксите, които се събират в системата на Министерството на </a:t>
            </a:r>
            <a:r>
              <a:rPr lang="bg-BG" sz="1000" dirty="0" smtClean="0"/>
              <a:t>икономиката, енергетиката  и туризма </a:t>
            </a:r>
            <a:r>
              <a:rPr lang="bg-BG" sz="1000" dirty="0"/>
              <a:t>по Закона за подземните богатства, одобрена с ПМС № 284 от 17.10.2011 г. (ДВ, бр.83 от 25.10.2011 г.).</a:t>
            </a:r>
          </a:p>
        </p:txBody>
      </p:sp>
      <p:sp>
        <p:nvSpPr>
          <p:cNvPr id="18" name="Закръглен правоъгълник 13"/>
          <p:cNvSpPr/>
          <p:nvPr/>
        </p:nvSpPr>
        <p:spPr>
          <a:xfrm>
            <a:off x="4900736" y="384445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9" name="Закръглен правоъгълник 14"/>
          <p:cNvSpPr/>
          <p:nvPr/>
        </p:nvSpPr>
        <p:spPr>
          <a:xfrm>
            <a:off x="6380157" y="388152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0" name="Закръглен правоъгълник 18"/>
          <p:cNvSpPr/>
          <p:nvPr/>
        </p:nvSpPr>
        <p:spPr>
          <a:xfrm>
            <a:off x="7853064" y="388152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4" name="Закръглен правоъгълник 9"/>
          <p:cNvSpPr/>
          <p:nvPr/>
        </p:nvSpPr>
        <p:spPr>
          <a:xfrm>
            <a:off x="271078" y="4869160"/>
            <a:ext cx="3842222" cy="8880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Забележка:</a:t>
            </a:r>
          </a:p>
          <a:p>
            <a:pPr algn="just"/>
            <a:r>
              <a:rPr lang="en-AU" sz="1000" dirty="0" err="1" smtClean="0"/>
              <a:t>Заявлението</a:t>
            </a:r>
            <a:r>
              <a:rPr lang="en-AU" sz="1000" dirty="0" smtClean="0"/>
              <a:t> </a:t>
            </a:r>
            <a:r>
              <a:rPr lang="en-AU" sz="1000" dirty="0"/>
              <a:t>и </a:t>
            </a:r>
            <a:r>
              <a:rPr lang="en-AU" sz="1000" dirty="0" err="1"/>
              <a:t>приложените</a:t>
            </a:r>
            <a:r>
              <a:rPr lang="en-AU" sz="1000" dirty="0"/>
              <a:t> </a:t>
            </a:r>
            <a:r>
              <a:rPr lang="en-AU" sz="1000" dirty="0" err="1"/>
              <a:t>документи</a:t>
            </a:r>
            <a:r>
              <a:rPr lang="en-AU" sz="1000" dirty="0"/>
              <a:t> </a:t>
            </a:r>
            <a:r>
              <a:rPr lang="en-AU" sz="1000" dirty="0" err="1"/>
              <a:t>трябва</a:t>
            </a:r>
            <a:r>
              <a:rPr lang="en-AU" sz="1000" dirty="0"/>
              <a:t> </a:t>
            </a:r>
            <a:r>
              <a:rPr lang="en-AU" sz="1000" dirty="0" err="1"/>
              <a:t>да</a:t>
            </a:r>
            <a:r>
              <a:rPr lang="en-AU" sz="1000" dirty="0"/>
              <a:t> </a:t>
            </a:r>
            <a:r>
              <a:rPr lang="en-AU" sz="1000" dirty="0" err="1"/>
              <a:t>бъдат</a:t>
            </a:r>
            <a:r>
              <a:rPr lang="en-AU" sz="1000" dirty="0"/>
              <a:t> </a:t>
            </a:r>
            <a:r>
              <a:rPr lang="en-AU" sz="1000" dirty="0" err="1"/>
              <a:t>на</a:t>
            </a:r>
            <a:r>
              <a:rPr lang="en-AU" sz="1000" dirty="0"/>
              <a:t> </a:t>
            </a:r>
            <a:r>
              <a:rPr lang="en-AU" sz="1000" dirty="0" err="1"/>
              <a:t>български</a:t>
            </a:r>
            <a:r>
              <a:rPr lang="en-AU" sz="1000" dirty="0"/>
              <a:t> </a:t>
            </a:r>
            <a:r>
              <a:rPr lang="en-AU" sz="1000" dirty="0" err="1"/>
              <a:t>език</a:t>
            </a:r>
            <a:r>
              <a:rPr lang="en-AU" sz="1000" dirty="0"/>
              <a:t>, </a:t>
            </a:r>
            <a:r>
              <a:rPr lang="en-AU" sz="1000" dirty="0" err="1"/>
              <a:t>надлежно</a:t>
            </a:r>
            <a:r>
              <a:rPr lang="en-AU" sz="1000" dirty="0"/>
              <a:t> </a:t>
            </a:r>
            <a:r>
              <a:rPr lang="en-AU" sz="1000" dirty="0" err="1"/>
              <a:t>заверени</a:t>
            </a:r>
            <a:r>
              <a:rPr lang="en-AU" sz="1000" dirty="0"/>
              <a:t> </a:t>
            </a:r>
            <a:r>
              <a:rPr lang="en-AU" sz="1000" dirty="0" err="1"/>
              <a:t>от</a:t>
            </a:r>
            <a:r>
              <a:rPr lang="en-AU" sz="1000" dirty="0"/>
              <a:t> </a:t>
            </a:r>
            <a:r>
              <a:rPr lang="en-AU" sz="1000" dirty="0" err="1"/>
              <a:t>органите</a:t>
            </a:r>
            <a:r>
              <a:rPr lang="en-AU" sz="1000" dirty="0"/>
              <a:t>, </a:t>
            </a:r>
            <a:r>
              <a:rPr lang="en-AU" sz="1000" dirty="0" err="1"/>
              <a:t>които</a:t>
            </a:r>
            <a:r>
              <a:rPr lang="en-AU" sz="1000" dirty="0"/>
              <a:t> </a:t>
            </a:r>
            <a:r>
              <a:rPr lang="en-AU" sz="1000" dirty="0" err="1"/>
              <a:t>са</a:t>
            </a:r>
            <a:r>
              <a:rPr lang="en-AU" sz="1000" dirty="0"/>
              <a:t> </a:t>
            </a:r>
            <a:r>
              <a:rPr lang="en-AU" sz="1000" dirty="0" err="1"/>
              <a:t>ги</a:t>
            </a:r>
            <a:r>
              <a:rPr lang="en-AU" sz="1000" dirty="0"/>
              <a:t> </a:t>
            </a:r>
            <a:r>
              <a:rPr lang="en-AU" sz="1000" dirty="0" err="1"/>
              <a:t>издали</a:t>
            </a:r>
            <a:r>
              <a:rPr lang="en-AU" sz="1000" dirty="0"/>
              <a:t> </a:t>
            </a:r>
            <a:r>
              <a:rPr lang="en-AU" sz="1000" dirty="0" err="1"/>
              <a:t>или</a:t>
            </a:r>
            <a:r>
              <a:rPr lang="en-AU" sz="1000" dirty="0"/>
              <a:t> </a:t>
            </a:r>
            <a:r>
              <a:rPr lang="en-AU" sz="1000" dirty="0" err="1"/>
              <a:t>от</a:t>
            </a:r>
            <a:r>
              <a:rPr lang="en-AU" sz="1000" dirty="0"/>
              <a:t> </a:t>
            </a:r>
            <a:r>
              <a:rPr lang="en-AU" sz="1000" dirty="0" err="1"/>
              <a:t>представляващия</a:t>
            </a:r>
            <a:r>
              <a:rPr lang="en-AU" sz="1000" dirty="0"/>
              <a:t> </a:t>
            </a:r>
            <a:r>
              <a:rPr lang="en-AU" sz="1000" dirty="0" err="1"/>
              <a:t>търговеца</a:t>
            </a:r>
            <a:r>
              <a:rPr lang="en-AU" sz="1000" dirty="0"/>
              <a:t>.</a:t>
            </a:r>
            <a:endParaRPr lang="bg-BG" sz="1000" dirty="0"/>
          </a:p>
        </p:txBody>
      </p:sp>
      <p:sp>
        <p:nvSpPr>
          <p:cNvPr id="26" name="Закръглен правоъгълник 14"/>
          <p:cNvSpPr/>
          <p:nvPr/>
        </p:nvSpPr>
        <p:spPr>
          <a:xfrm>
            <a:off x="6209051" y="5301740"/>
            <a:ext cx="2702032" cy="5755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 smtClean="0"/>
              <a:t>/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27" name="Закръглен правоъгълник 30"/>
          <p:cNvSpPr/>
          <p:nvPr/>
        </p:nvSpPr>
        <p:spPr>
          <a:xfrm>
            <a:off x="7668344" y="6021288"/>
            <a:ext cx="1242738" cy="36003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8339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267743" y="6356350"/>
            <a:ext cx="4162606" cy="365125"/>
          </a:xfrm>
        </p:spPr>
        <p:txBody>
          <a:bodyPr/>
          <a:lstStyle/>
          <a:p>
            <a:r>
              <a:rPr lang="bg-BG" dirty="0"/>
              <a:t>Изпълнение на критериите за даване ход на преписката при промяна на концесионна площ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8</a:t>
            </a:fld>
            <a:endParaRPr lang="bg-BG"/>
          </a:p>
        </p:txBody>
      </p:sp>
      <p:sp>
        <p:nvSpPr>
          <p:cNvPr id="4" name="Закръглен правоъгълник 5"/>
          <p:cNvSpPr/>
          <p:nvPr/>
        </p:nvSpPr>
        <p:spPr>
          <a:xfrm>
            <a:off x="251517" y="1056138"/>
            <a:ext cx="4032451" cy="860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bg-BG" sz="1000" dirty="0" smtClean="0"/>
              <a:t>1. Схема </a:t>
            </a:r>
            <a:r>
              <a:rPr lang="bg-BG" sz="1000" dirty="0"/>
              <a:t>на променената концесионна площ с обозначена номерация на </a:t>
            </a:r>
            <a:r>
              <a:rPr lang="bg-BG" sz="1000" dirty="0" smtClean="0"/>
              <a:t>гранични </a:t>
            </a:r>
            <a:r>
              <a:rPr lang="bg-BG" sz="1000" dirty="0"/>
              <a:t>точки от контура й, размер на площта и координатен регистър в координатна система „1970 г</a:t>
            </a:r>
            <a:r>
              <a:rPr lang="bg-BG" sz="1000" dirty="0" smtClean="0"/>
              <a:t>.”</a:t>
            </a:r>
            <a:endParaRPr lang="bg-BG" sz="1000" dirty="0"/>
          </a:p>
          <a:p>
            <a:endParaRPr lang="bg-BG" sz="1000" dirty="0"/>
          </a:p>
        </p:txBody>
      </p:sp>
      <p:sp>
        <p:nvSpPr>
          <p:cNvPr id="5" name="Закръглен правоъгълник 12"/>
          <p:cNvSpPr/>
          <p:nvPr/>
        </p:nvSpPr>
        <p:spPr>
          <a:xfrm>
            <a:off x="251518" y="116632"/>
            <a:ext cx="4032450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Изпълнение на </a:t>
            </a:r>
            <a:r>
              <a:rPr lang="bg-BG" sz="1400" dirty="0" smtClean="0"/>
              <a:t>критериите </a:t>
            </a:r>
            <a:r>
              <a:rPr lang="bg-BG" sz="1400" dirty="0"/>
              <a:t>за даване ход на </a:t>
            </a:r>
            <a:r>
              <a:rPr lang="bg-BG" sz="1400" dirty="0" smtClean="0"/>
              <a:t>преписката при промяна на концесионна площ</a:t>
            </a:r>
            <a:endParaRPr lang="bg-BG" sz="1400" dirty="0"/>
          </a:p>
        </p:txBody>
      </p:sp>
      <p:sp>
        <p:nvSpPr>
          <p:cNvPr id="6" name="Закръглен правоъгълник 13"/>
          <p:cNvSpPr/>
          <p:nvPr/>
        </p:nvSpPr>
        <p:spPr>
          <a:xfrm>
            <a:off x="4669306" y="132642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7" name="Закръглен правоъгълник 14"/>
          <p:cNvSpPr/>
          <p:nvPr/>
        </p:nvSpPr>
        <p:spPr>
          <a:xfrm>
            <a:off x="5951182" y="132642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8" name="Правоъгълник 15"/>
          <p:cNvSpPr/>
          <p:nvPr/>
        </p:nvSpPr>
        <p:spPr>
          <a:xfrm>
            <a:off x="4607698" y="347161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/>
              <a:t>Д</a:t>
            </a:r>
            <a:r>
              <a:rPr lang="bg-BG" sz="1100" dirty="0" smtClean="0"/>
              <a:t>а</a:t>
            </a:r>
            <a:endParaRPr lang="bg-BG" sz="1100" dirty="0"/>
          </a:p>
        </p:txBody>
      </p:sp>
      <p:sp>
        <p:nvSpPr>
          <p:cNvPr id="9" name="Правоъгълник 16"/>
          <p:cNvSpPr/>
          <p:nvPr/>
        </p:nvSpPr>
        <p:spPr>
          <a:xfrm>
            <a:off x="5926481" y="332656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Не</a:t>
            </a:r>
            <a:endParaRPr lang="bg-BG" sz="1100" dirty="0"/>
          </a:p>
        </p:txBody>
      </p:sp>
      <p:sp>
        <p:nvSpPr>
          <p:cNvPr id="10" name="Правоъгълник 17"/>
          <p:cNvSpPr/>
          <p:nvPr/>
        </p:nvSpPr>
        <p:spPr>
          <a:xfrm>
            <a:off x="7348139" y="332656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11" name="Закръглен правоъгълник 18"/>
          <p:cNvSpPr/>
          <p:nvPr/>
        </p:nvSpPr>
        <p:spPr>
          <a:xfrm>
            <a:off x="7391841" y="1326424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2" name="Закръглен правоъгълник 5"/>
          <p:cNvSpPr/>
          <p:nvPr/>
        </p:nvSpPr>
        <p:spPr>
          <a:xfrm>
            <a:off x="251518" y="2107260"/>
            <a:ext cx="4032451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2. Комбинирана </a:t>
            </a:r>
            <a:r>
              <a:rPr lang="bg-BG" sz="1000" dirty="0"/>
              <a:t>схема на променената концесионна площ и на площта на находището с обозначена номерация </a:t>
            </a:r>
            <a:r>
              <a:rPr lang="bg-BG" sz="1000" dirty="0" smtClean="0"/>
              <a:t>на </a:t>
            </a:r>
            <a:r>
              <a:rPr lang="bg-BG" sz="1000" dirty="0"/>
              <a:t>гранични точки от контура на двете площи, изготвена на хартиен (във формат А4) и магнитен носител, координатен регистър в координатна система „1970 г.“ и размер на двете площи</a:t>
            </a:r>
          </a:p>
        </p:txBody>
      </p:sp>
      <p:sp>
        <p:nvSpPr>
          <p:cNvPr id="13" name="Закръглен правоъгълник 13"/>
          <p:cNvSpPr/>
          <p:nvPr/>
        </p:nvSpPr>
        <p:spPr>
          <a:xfrm>
            <a:off x="4626031" y="235031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4" name="Закръглен правоъгълник 14"/>
          <p:cNvSpPr/>
          <p:nvPr/>
        </p:nvSpPr>
        <p:spPr>
          <a:xfrm>
            <a:off x="5944813" y="235031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5" name="Закръглен правоъгълник 18"/>
          <p:cNvSpPr/>
          <p:nvPr/>
        </p:nvSpPr>
        <p:spPr>
          <a:xfrm>
            <a:off x="7385472" y="235031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Закръглен правоъгълник 5"/>
          <p:cNvSpPr/>
          <p:nvPr/>
        </p:nvSpPr>
        <p:spPr>
          <a:xfrm>
            <a:off x="251518" y="3233792"/>
            <a:ext cx="4032451" cy="860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3. Топографска </a:t>
            </a:r>
            <a:r>
              <a:rPr lang="bg-BG" sz="1000" dirty="0"/>
              <a:t>карта в подходящ мащаб </a:t>
            </a:r>
            <a:r>
              <a:rPr lang="ru-RU" sz="1000" dirty="0"/>
              <a:t>(</a:t>
            </a:r>
            <a:r>
              <a:rPr lang="bg-BG" sz="1000" dirty="0"/>
              <a:t>1:5000; 10000</a:t>
            </a:r>
            <a:r>
              <a:rPr lang="ru-RU" sz="1000" dirty="0"/>
              <a:t>)</a:t>
            </a:r>
            <a:r>
              <a:rPr lang="bg-BG" sz="1000" dirty="0"/>
              <a:t> с нанесени концесионната площ и площта на находището, от която да е видно разположението на най-близкото населено място</a:t>
            </a:r>
          </a:p>
        </p:txBody>
      </p:sp>
      <p:sp>
        <p:nvSpPr>
          <p:cNvPr id="17" name="Закръглен правоъгълник 13"/>
          <p:cNvSpPr/>
          <p:nvPr/>
        </p:nvSpPr>
        <p:spPr>
          <a:xfrm>
            <a:off x="4623348" y="344977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8" name="Закръглен правоъгълник 14"/>
          <p:cNvSpPr/>
          <p:nvPr/>
        </p:nvSpPr>
        <p:spPr>
          <a:xfrm>
            <a:off x="6024733" y="346134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7447338" y="342900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0" name="Закръглен правоъгълник 5"/>
          <p:cNvSpPr/>
          <p:nvPr/>
        </p:nvSpPr>
        <p:spPr>
          <a:xfrm>
            <a:off x="251518" y="4284914"/>
            <a:ext cx="4032451" cy="860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4. П</a:t>
            </a:r>
            <a:r>
              <a:rPr lang="ru-RU" sz="1000" dirty="0" err="1"/>
              <a:t>латена</a:t>
            </a:r>
            <a:r>
              <a:rPr lang="ru-RU" sz="1000" dirty="0"/>
              <a:t> такса </a:t>
            </a:r>
            <a:r>
              <a:rPr lang="ru-RU" sz="1000" dirty="0" err="1"/>
              <a:t>съгласно</a:t>
            </a:r>
            <a:r>
              <a:rPr lang="ru-RU" sz="1000" dirty="0"/>
              <a:t> </a:t>
            </a:r>
            <a:r>
              <a:rPr lang="bg-BG" sz="1000" dirty="0"/>
              <a:t>Тарифата за таксите, които се събират в системата на Министерството на </a:t>
            </a:r>
            <a:r>
              <a:rPr lang="bg-BG" sz="1000" dirty="0" smtClean="0"/>
              <a:t>икономиката, енергетиката и туризма </a:t>
            </a:r>
            <a:r>
              <a:rPr lang="bg-BG" sz="1000" dirty="0"/>
              <a:t>по Закона за подземните богатства, одобрена с ПМС № 284 от 17.10.2011 г. (ДВ, бр.83 от 25.10.2011 г.)</a:t>
            </a:r>
          </a:p>
        </p:txBody>
      </p:sp>
      <p:sp>
        <p:nvSpPr>
          <p:cNvPr id="21" name="Закръглен правоъгълник 13"/>
          <p:cNvSpPr/>
          <p:nvPr/>
        </p:nvSpPr>
        <p:spPr>
          <a:xfrm>
            <a:off x="4673520" y="446222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2" name="Закръглен правоъгълник 14"/>
          <p:cNvSpPr/>
          <p:nvPr/>
        </p:nvSpPr>
        <p:spPr>
          <a:xfrm>
            <a:off x="6099817" y="441696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3" name="Закръглен правоъгълник 18"/>
          <p:cNvSpPr/>
          <p:nvPr/>
        </p:nvSpPr>
        <p:spPr>
          <a:xfrm>
            <a:off x="7447338" y="445231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4" name="Закръглен правоъгълник 9"/>
          <p:cNvSpPr/>
          <p:nvPr/>
        </p:nvSpPr>
        <p:spPr>
          <a:xfrm>
            <a:off x="251518" y="5336037"/>
            <a:ext cx="4032450" cy="8880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000" b="1" u="sng" dirty="0"/>
              <a:t>Забележка:</a:t>
            </a:r>
          </a:p>
          <a:p>
            <a:pPr>
              <a:lnSpc>
                <a:spcPts val="1320"/>
              </a:lnSpc>
            </a:pPr>
            <a:r>
              <a:rPr lang="ru-RU" sz="1000" dirty="0" err="1"/>
              <a:t>Заявлението</a:t>
            </a:r>
            <a:r>
              <a:rPr lang="ru-RU" sz="1000" dirty="0"/>
              <a:t> и </a:t>
            </a:r>
            <a:r>
              <a:rPr lang="ru-RU" sz="1000" dirty="0" err="1"/>
              <a:t>приложените</a:t>
            </a:r>
            <a:r>
              <a:rPr lang="ru-RU" sz="1000" dirty="0"/>
              <a:t> </a:t>
            </a:r>
            <a:r>
              <a:rPr lang="ru-RU" sz="1000" dirty="0" err="1"/>
              <a:t>документи</a:t>
            </a:r>
            <a:r>
              <a:rPr lang="ru-RU" sz="1000" dirty="0"/>
              <a:t> </a:t>
            </a:r>
            <a:r>
              <a:rPr lang="ru-RU" sz="1000" dirty="0" err="1"/>
              <a:t>трябва</a:t>
            </a:r>
            <a:r>
              <a:rPr lang="ru-RU" sz="1000" dirty="0"/>
              <a:t> да </a:t>
            </a:r>
            <a:r>
              <a:rPr lang="ru-RU" sz="1000" dirty="0" err="1"/>
              <a:t>бъдат</a:t>
            </a:r>
            <a:r>
              <a:rPr lang="ru-RU" sz="1000" dirty="0"/>
              <a:t> на </a:t>
            </a:r>
            <a:r>
              <a:rPr lang="ru-RU" sz="1000" dirty="0" err="1"/>
              <a:t>български</a:t>
            </a:r>
            <a:r>
              <a:rPr lang="ru-RU" sz="1000" dirty="0"/>
              <a:t> </a:t>
            </a:r>
            <a:r>
              <a:rPr lang="ru-RU" sz="1000" dirty="0" err="1"/>
              <a:t>език</a:t>
            </a:r>
            <a:r>
              <a:rPr lang="ru-RU" sz="1000" dirty="0" smtClean="0"/>
              <a:t>, </a:t>
            </a:r>
            <a:r>
              <a:rPr lang="ru-RU" sz="1000" dirty="0" err="1" smtClean="0"/>
              <a:t>надлежно</a:t>
            </a:r>
            <a:r>
              <a:rPr lang="ru-RU" sz="1000" dirty="0" smtClean="0"/>
              <a:t> </a:t>
            </a:r>
            <a:r>
              <a:rPr lang="ru-RU" sz="1000" dirty="0" err="1"/>
              <a:t>заверени</a:t>
            </a:r>
            <a:r>
              <a:rPr lang="ru-RU" sz="1000" dirty="0"/>
              <a:t> от </a:t>
            </a:r>
            <a:r>
              <a:rPr lang="ru-RU" sz="1000" dirty="0" err="1"/>
              <a:t>органите</a:t>
            </a:r>
            <a:r>
              <a:rPr lang="ru-RU" sz="1000" dirty="0"/>
              <a:t>, </a:t>
            </a:r>
            <a:r>
              <a:rPr lang="ru-RU" sz="1000" dirty="0" err="1"/>
              <a:t>които</a:t>
            </a:r>
            <a:r>
              <a:rPr lang="ru-RU" sz="1000" dirty="0"/>
              <a:t> </a:t>
            </a:r>
            <a:r>
              <a:rPr lang="ru-RU" sz="1000" dirty="0" err="1"/>
              <a:t>са</a:t>
            </a:r>
            <a:r>
              <a:rPr lang="ru-RU" sz="1000" dirty="0"/>
              <a:t> </a:t>
            </a:r>
            <a:r>
              <a:rPr lang="ru-RU" sz="1000" dirty="0" err="1"/>
              <a:t>ги</a:t>
            </a:r>
            <a:r>
              <a:rPr lang="ru-RU" sz="1000" dirty="0"/>
              <a:t> издали, </a:t>
            </a:r>
            <a:r>
              <a:rPr lang="ru-RU" sz="1000" dirty="0" err="1"/>
              <a:t>нотариално</a:t>
            </a:r>
            <a:r>
              <a:rPr lang="ru-RU" sz="1000" dirty="0"/>
              <a:t> </a:t>
            </a:r>
            <a:r>
              <a:rPr lang="ru-RU" sz="1000" dirty="0" err="1"/>
              <a:t>заверени</a:t>
            </a:r>
            <a:r>
              <a:rPr lang="ru-RU" sz="1000" dirty="0"/>
              <a:t> </a:t>
            </a:r>
            <a:r>
              <a:rPr lang="ru-RU" sz="1000" dirty="0" smtClean="0"/>
              <a:t>или </a:t>
            </a:r>
            <a:r>
              <a:rPr lang="bg-BG" sz="1000" dirty="0" smtClean="0"/>
              <a:t>заверени </a:t>
            </a:r>
            <a:r>
              <a:rPr lang="bg-BG" sz="1000" dirty="0"/>
              <a:t>от </a:t>
            </a:r>
            <a:r>
              <a:rPr lang="bg-BG" sz="1000" dirty="0" err="1" smtClean="0"/>
              <a:t>редставляващия</a:t>
            </a:r>
            <a:r>
              <a:rPr lang="bg-BG" sz="1000" dirty="0" smtClean="0"/>
              <a:t> </a:t>
            </a:r>
            <a:r>
              <a:rPr lang="bg-BG" sz="1000" dirty="0"/>
              <a:t>търговеца.</a:t>
            </a:r>
          </a:p>
        </p:txBody>
      </p:sp>
      <p:sp>
        <p:nvSpPr>
          <p:cNvPr id="25" name="Закръглен правоъгълник 14"/>
          <p:cNvSpPr/>
          <p:nvPr/>
        </p:nvSpPr>
        <p:spPr>
          <a:xfrm>
            <a:off x="6209051" y="5301740"/>
            <a:ext cx="2702032" cy="5755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26" name="Закръглен правоъгълник 30"/>
          <p:cNvSpPr/>
          <p:nvPr/>
        </p:nvSpPr>
        <p:spPr>
          <a:xfrm>
            <a:off x="7668343" y="5955517"/>
            <a:ext cx="1242739" cy="3538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42255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83768" y="6289906"/>
            <a:ext cx="3536032" cy="431569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Изпълнение </a:t>
            </a:r>
            <a:r>
              <a:rPr lang="bg-BG" dirty="0"/>
              <a:t>на критериите за даване ход на преписката при търг или конкурс</a:t>
            </a:r>
          </a:p>
          <a:p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9</a:t>
            </a:fld>
            <a:endParaRPr lang="bg-BG"/>
          </a:p>
        </p:txBody>
      </p:sp>
      <p:sp>
        <p:nvSpPr>
          <p:cNvPr id="4" name="Закръглен правоъгълник 5"/>
          <p:cNvSpPr/>
          <p:nvPr/>
        </p:nvSpPr>
        <p:spPr>
          <a:xfrm>
            <a:off x="251517" y="1056138"/>
            <a:ext cx="4032451" cy="860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000" dirty="0"/>
              <a:t>П</a:t>
            </a:r>
            <a:r>
              <a:rPr lang="ru-RU" sz="1000" dirty="0" err="1"/>
              <a:t>латена</a:t>
            </a:r>
            <a:r>
              <a:rPr lang="ru-RU" sz="1000" dirty="0"/>
              <a:t> такса </a:t>
            </a:r>
            <a:r>
              <a:rPr lang="ru-RU" sz="1000" dirty="0" err="1"/>
              <a:t>съгласно</a:t>
            </a:r>
            <a:r>
              <a:rPr lang="ru-RU" sz="1000" dirty="0"/>
              <a:t> </a:t>
            </a:r>
            <a:r>
              <a:rPr lang="bg-BG" sz="1000" dirty="0"/>
              <a:t>Тарифата за таксите, които се събират в системата на Министерството на икономиката </a:t>
            </a:r>
            <a:r>
              <a:rPr lang="bg-BG" sz="1000" dirty="0" smtClean="0"/>
              <a:t>, енергетиката и туризма </a:t>
            </a:r>
            <a:r>
              <a:rPr lang="bg-BG" sz="1000" dirty="0"/>
              <a:t>по Закона за подземните богатства, одобрена с ПМС № 284 от 17.10.2011 г. (ДВ, бр.83 от 25.10.2011 г.).</a:t>
            </a:r>
          </a:p>
        </p:txBody>
      </p:sp>
      <p:sp>
        <p:nvSpPr>
          <p:cNvPr id="5" name="Закръглен правоъгълник 12"/>
          <p:cNvSpPr/>
          <p:nvPr/>
        </p:nvSpPr>
        <p:spPr>
          <a:xfrm>
            <a:off x="789368" y="131137"/>
            <a:ext cx="2956748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Изпълнение на </a:t>
            </a:r>
            <a:r>
              <a:rPr lang="bg-BG" sz="1400" dirty="0" smtClean="0"/>
              <a:t>критериите </a:t>
            </a:r>
            <a:r>
              <a:rPr lang="bg-BG" sz="1400" dirty="0"/>
              <a:t>за даване ход на </a:t>
            </a:r>
            <a:r>
              <a:rPr lang="bg-BG" sz="1400" dirty="0" smtClean="0"/>
              <a:t>преписката при търг или конкурс</a:t>
            </a:r>
            <a:endParaRPr lang="bg-BG" sz="1400" dirty="0"/>
          </a:p>
        </p:txBody>
      </p:sp>
      <p:sp>
        <p:nvSpPr>
          <p:cNvPr id="6" name="Закръглен правоъгълник 13"/>
          <p:cNvSpPr/>
          <p:nvPr/>
        </p:nvSpPr>
        <p:spPr>
          <a:xfrm>
            <a:off x="5071520" y="119675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7" name="Закръглен правоъгълник 14"/>
          <p:cNvSpPr/>
          <p:nvPr/>
        </p:nvSpPr>
        <p:spPr>
          <a:xfrm>
            <a:off x="6443906" y="119675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8" name="Правоъгълник 15"/>
          <p:cNvSpPr/>
          <p:nvPr/>
        </p:nvSpPr>
        <p:spPr>
          <a:xfrm>
            <a:off x="5071520" y="332656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/>
              <a:t>Д</a:t>
            </a:r>
            <a:r>
              <a:rPr lang="bg-BG" sz="1100" dirty="0" smtClean="0"/>
              <a:t>а</a:t>
            </a:r>
            <a:endParaRPr lang="bg-BG" sz="1100" dirty="0"/>
          </a:p>
        </p:txBody>
      </p:sp>
      <p:sp>
        <p:nvSpPr>
          <p:cNvPr id="9" name="Правоъгълник 16"/>
          <p:cNvSpPr/>
          <p:nvPr/>
        </p:nvSpPr>
        <p:spPr>
          <a:xfrm>
            <a:off x="6443907" y="332656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Не</a:t>
            </a:r>
            <a:endParaRPr lang="bg-BG" sz="1100" dirty="0"/>
          </a:p>
        </p:txBody>
      </p:sp>
      <p:sp>
        <p:nvSpPr>
          <p:cNvPr id="10" name="Правоъгълник 17"/>
          <p:cNvSpPr/>
          <p:nvPr/>
        </p:nvSpPr>
        <p:spPr>
          <a:xfrm>
            <a:off x="7851091" y="332656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11" name="Закръглен правоъгълник 18"/>
          <p:cNvSpPr/>
          <p:nvPr/>
        </p:nvSpPr>
        <p:spPr>
          <a:xfrm>
            <a:off x="7851091" y="119675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2" name="Закръглен правоъгълник 9"/>
          <p:cNvSpPr/>
          <p:nvPr/>
        </p:nvSpPr>
        <p:spPr>
          <a:xfrm>
            <a:off x="251518" y="2276872"/>
            <a:ext cx="403245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000" dirty="0" smtClean="0"/>
              <a:t>Забележки:</a:t>
            </a:r>
          </a:p>
          <a:p>
            <a:pPr algn="just"/>
            <a:r>
              <a:rPr lang="bg-BG" sz="1000" dirty="0" smtClean="0"/>
              <a:t>1</a:t>
            </a:r>
            <a:r>
              <a:rPr lang="bg-BG" sz="1000" dirty="0"/>
              <a:t>. Останалите приложени документи са в съответствие с конкретните изисквания на тръжната </a:t>
            </a:r>
            <a:r>
              <a:rPr lang="ru-RU" sz="1000" dirty="0"/>
              <a:t>(</a:t>
            </a:r>
            <a:r>
              <a:rPr lang="ru-RU" sz="1000" dirty="0" err="1"/>
              <a:t>конкурсната</a:t>
            </a:r>
            <a:r>
              <a:rPr lang="ru-RU" sz="1000" dirty="0"/>
              <a:t>) </a:t>
            </a:r>
            <a:r>
              <a:rPr lang="bg-BG" sz="1000" dirty="0"/>
              <a:t>документация; </a:t>
            </a:r>
          </a:p>
          <a:p>
            <a:pPr algn="just"/>
            <a:r>
              <a:rPr lang="bg-BG" sz="1000" dirty="0"/>
              <a:t>2. Заявлението и приложените документи трябва да бъдат на български език, надлежно заверени от органите, които са ги издали, нотариално заверени или заверени от представляващия търговеца.</a:t>
            </a:r>
          </a:p>
          <a:p>
            <a:endParaRPr lang="bg-BG" sz="1100" dirty="0" smtClean="0"/>
          </a:p>
        </p:txBody>
      </p:sp>
      <p:sp>
        <p:nvSpPr>
          <p:cNvPr id="13" name="Закръглен правоъгълник 14"/>
          <p:cNvSpPr/>
          <p:nvPr/>
        </p:nvSpPr>
        <p:spPr>
          <a:xfrm>
            <a:off x="6209051" y="5301740"/>
            <a:ext cx="2702032" cy="5755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 smtClean="0"/>
              <a:t>/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14" name="Закръглен правоъгълник 30"/>
          <p:cNvSpPr/>
          <p:nvPr/>
        </p:nvSpPr>
        <p:spPr>
          <a:xfrm>
            <a:off x="7539604" y="6021288"/>
            <a:ext cx="1348046" cy="39145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2849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10834</TotalTime>
  <Words>2786</Words>
  <Application>Microsoft Office PowerPoint</Application>
  <PresentationFormat>On-screen Show (4:3)</PresentationFormat>
  <Paragraphs>509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тема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cho</dc:creator>
  <cp:lastModifiedBy>В.Кинанева</cp:lastModifiedBy>
  <cp:revision>465</cp:revision>
  <cp:lastPrinted>2014-03-10T07:53:53Z</cp:lastPrinted>
  <dcterms:created xsi:type="dcterms:W3CDTF">2014-01-27T08:05:01Z</dcterms:created>
  <dcterms:modified xsi:type="dcterms:W3CDTF">2015-07-10T14:13:32Z</dcterms:modified>
</cp:coreProperties>
</file>