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2" r:id="rId3"/>
    <p:sldId id="275" r:id="rId4"/>
    <p:sldId id="276" r:id="rId5"/>
    <p:sldId id="270" r:id="rId6"/>
    <p:sldId id="271" r:id="rId7"/>
    <p:sldId id="266" r:id="rId8"/>
    <p:sldId id="272" r:id="rId9"/>
    <p:sldId id="277" r:id="rId10"/>
    <p:sldId id="278" r:id="rId11"/>
    <p:sldId id="281" r:id="rId12"/>
    <p:sldId id="282" r:id="rId13"/>
    <p:sldId id="283" r:id="rId14"/>
    <p:sldId id="264" r:id="rId15"/>
    <p:sldId id="265" r:id="rId16"/>
    <p:sldId id="280" r:id="rId17"/>
  </p:sldIdLst>
  <p:sldSz cx="9144000" cy="6858000" type="screen4x3"/>
  <p:notesSz cx="6858000" cy="9926638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ен стил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274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 dirty="0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C72766-1D97-42D3-8A5D-CE006F9E5284}" type="datetimeFigureOut">
              <a:rPr lang="bg-BG" smtClean="0"/>
              <a:t>10.7.2015 г.</a:t>
            </a:fld>
            <a:endParaRPr lang="bg-BG" dirty="0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 dirty="0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714875"/>
            <a:ext cx="5486400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 dirty="0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2816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8775A-203D-48A6-BED8-C987F8CA2E5C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96640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8775A-203D-48A6-BED8-C987F8CA2E5C}" type="slidenum">
              <a:rPr lang="bg-BG" smtClean="0"/>
              <a:t>12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Към първа страница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78083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79134-8B9B-46B1-917B-7840D0E32D10}" type="datetime1">
              <a:rPr lang="bg-BG" smtClean="0"/>
              <a:t>10.7.2015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0677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10DEE-680D-403E-ACA7-585A8741614D}" type="datetime1">
              <a:rPr lang="bg-BG" smtClean="0"/>
              <a:t>10.7.2015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83399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61268-1605-4CF0-86ED-AE6F09AA64FE}" type="datetime1">
              <a:rPr lang="bg-BG" smtClean="0"/>
              <a:t>10.7.2015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33216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493EC-0654-474A-B606-9491E81A8C7D}" type="datetime1">
              <a:rPr lang="bg-BG" smtClean="0"/>
              <a:t>10.7.2015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08540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7455-1355-483F-9226-E44A97B29056}" type="datetime1">
              <a:rPr lang="bg-BG" smtClean="0"/>
              <a:t>10.7.2015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49207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2C13B-B591-48F8-984B-428466D135F5}" type="datetime1">
              <a:rPr lang="bg-BG" smtClean="0"/>
              <a:t>10.7.2015 г.</a:t>
            </a:fld>
            <a:endParaRPr lang="bg-BG" dirty="0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58107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F41C-64F6-494E-A874-DE4FF4F9C055}" type="datetime1">
              <a:rPr lang="bg-BG" smtClean="0"/>
              <a:t>10.7.2015 г.</a:t>
            </a:fld>
            <a:endParaRPr lang="bg-BG" dirty="0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7995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4D27-5AD7-4C61-B9BD-1E70D223E547}" type="datetime1">
              <a:rPr lang="bg-BG" smtClean="0"/>
              <a:t>10.7.2015 г.</a:t>
            </a:fld>
            <a:endParaRPr lang="bg-BG" dirty="0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44353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9569F-DFFF-4205-B178-CAA3BD0CB02B}" type="datetime1">
              <a:rPr lang="bg-BG" smtClean="0"/>
              <a:t>10.7.2015 г.</a:t>
            </a:fld>
            <a:endParaRPr lang="bg-BG" dirty="0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69381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0437-E236-4ADE-AD2A-C4274FEB1DF6}" type="datetime1">
              <a:rPr lang="bg-BG" smtClean="0"/>
              <a:t>10.7.2015 г.</a:t>
            </a:fld>
            <a:endParaRPr lang="bg-BG" dirty="0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59640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 dirty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57255-E9A9-449C-B215-985986AD2789}" type="datetime1">
              <a:rPr lang="bg-BG" smtClean="0"/>
              <a:t>10.7.2015 г.</a:t>
            </a:fld>
            <a:endParaRPr lang="bg-BG" dirty="0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23460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FBCB33-7EE6-4F43-BB74-1AC756C7865A}" type="datetime1">
              <a:rPr lang="bg-BG" smtClean="0"/>
              <a:t>10.7.2015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B12D7-096F-4467-9DCE-2A762D9F91B4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51989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кръглен правоъгълник 3"/>
          <p:cNvSpPr/>
          <p:nvPr/>
        </p:nvSpPr>
        <p:spPr>
          <a:xfrm>
            <a:off x="242006" y="2204864"/>
            <a:ext cx="1800200" cy="140752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 smtClean="0"/>
              <a:t>Общи изисквания за кандидатстване за предоставяне на разрешения за търсене и проучване </a:t>
            </a:r>
            <a:endParaRPr lang="bg-BG" sz="1400" dirty="0"/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2260608" y="2710283"/>
            <a:ext cx="1512168" cy="90210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 smtClean="0"/>
              <a:t>Формуляри за кандидатстване</a:t>
            </a:r>
            <a:endParaRPr lang="bg-BG" sz="1400" dirty="0"/>
          </a:p>
        </p:txBody>
      </p:sp>
      <p:sp>
        <p:nvSpPr>
          <p:cNvPr id="8" name="Закръглен правоъгълник 7"/>
          <p:cNvSpPr/>
          <p:nvPr/>
        </p:nvSpPr>
        <p:spPr>
          <a:xfrm>
            <a:off x="7452320" y="2186804"/>
            <a:ext cx="1656183" cy="142558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Регистриране на потребител става само чрез</a:t>
            </a:r>
            <a:r>
              <a:rPr lang="en-US" sz="1100" dirty="0" smtClean="0"/>
              <a:t> </a:t>
            </a:r>
            <a:r>
              <a:rPr lang="bg-BG" sz="1100" dirty="0" smtClean="0"/>
              <a:t>регистриране на заявлението  в деловодството на МЕ </a:t>
            </a:r>
            <a:endParaRPr lang="bg-BG" sz="1100" dirty="0"/>
          </a:p>
        </p:txBody>
      </p:sp>
      <p:sp>
        <p:nvSpPr>
          <p:cNvPr id="9" name="Правоъгълник 8"/>
          <p:cNvSpPr/>
          <p:nvPr/>
        </p:nvSpPr>
        <p:spPr>
          <a:xfrm>
            <a:off x="5246991" y="152636"/>
            <a:ext cx="1152128" cy="2880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Потребителко име</a:t>
            </a:r>
            <a:endParaRPr lang="bg-BG" sz="1100" dirty="0"/>
          </a:p>
        </p:txBody>
      </p:sp>
      <p:sp>
        <p:nvSpPr>
          <p:cNvPr id="10" name="Правоъгълник 9"/>
          <p:cNvSpPr/>
          <p:nvPr/>
        </p:nvSpPr>
        <p:spPr>
          <a:xfrm>
            <a:off x="6530768" y="152636"/>
            <a:ext cx="1152128" cy="2880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парола</a:t>
            </a:r>
            <a:endParaRPr lang="bg-BG" sz="1100" dirty="0"/>
          </a:p>
        </p:txBody>
      </p:sp>
      <p:sp>
        <p:nvSpPr>
          <p:cNvPr id="12" name="Закръглен правоъгълник 11"/>
          <p:cNvSpPr/>
          <p:nvPr/>
        </p:nvSpPr>
        <p:spPr>
          <a:xfrm>
            <a:off x="107504" y="44624"/>
            <a:ext cx="1584176" cy="504056"/>
          </a:xfrm>
          <a:prstGeom prst="roundRect">
            <a:avLst>
              <a:gd name="adj" fmla="val 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От линк на МЕ</a:t>
            </a:r>
            <a:endParaRPr lang="bg-BG" dirty="0"/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242006" y="4081086"/>
            <a:ext cx="180020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Процедура_По право</a:t>
            </a:r>
            <a:endParaRPr lang="bg-BG" sz="1100" dirty="0"/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242006" y="4602140"/>
            <a:ext cx="1800199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Процедура_Прехвърляне на права</a:t>
            </a:r>
            <a:endParaRPr lang="bg-BG" sz="1100" dirty="0"/>
          </a:p>
        </p:txBody>
      </p:sp>
      <p:sp>
        <p:nvSpPr>
          <p:cNvPr id="15" name="Закръглен правоъгълник 14"/>
          <p:cNvSpPr/>
          <p:nvPr/>
        </p:nvSpPr>
        <p:spPr>
          <a:xfrm>
            <a:off x="242008" y="5123194"/>
            <a:ext cx="1800198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Процедура_Удължаване срока на разрешението</a:t>
            </a:r>
            <a:endParaRPr lang="bg-BG" sz="1100" dirty="0"/>
          </a:p>
        </p:txBody>
      </p:sp>
      <p:sp>
        <p:nvSpPr>
          <p:cNvPr id="16" name="Закръглен правоъгълник 15"/>
          <p:cNvSpPr/>
          <p:nvPr/>
        </p:nvSpPr>
        <p:spPr>
          <a:xfrm>
            <a:off x="242009" y="5644248"/>
            <a:ext cx="1800196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Процедура_Търг-конкурс</a:t>
            </a:r>
            <a:endParaRPr lang="bg-BG" sz="1100" dirty="0"/>
          </a:p>
        </p:txBody>
      </p:sp>
      <p:sp>
        <p:nvSpPr>
          <p:cNvPr id="18" name="Правоъгълник 17"/>
          <p:cNvSpPr/>
          <p:nvPr/>
        </p:nvSpPr>
        <p:spPr>
          <a:xfrm>
            <a:off x="3947158" y="152636"/>
            <a:ext cx="1152128" cy="2880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Защитено влизане</a:t>
            </a:r>
            <a:endParaRPr lang="bg-BG" sz="1100" dirty="0"/>
          </a:p>
        </p:txBody>
      </p:sp>
      <p:sp>
        <p:nvSpPr>
          <p:cNvPr id="19" name="Закръглен правоъгълник 18"/>
          <p:cNvSpPr/>
          <p:nvPr/>
        </p:nvSpPr>
        <p:spPr>
          <a:xfrm>
            <a:off x="2411544" y="755849"/>
            <a:ext cx="4671435" cy="144016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b="1" dirty="0" smtClean="0"/>
              <a:t>Регистриране </a:t>
            </a:r>
            <a:r>
              <a:rPr lang="bg-BG" sz="2400" b="1" dirty="0"/>
              <a:t>на процедури по издаване на разрешения </a:t>
            </a:r>
            <a:r>
              <a:rPr lang="bg-BG" sz="2400" b="1" dirty="0" smtClean="0"/>
              <a:t>за търсене и проучване или за проучване</a:t>
            </a:r>
            <a:endParaRPr lang="bg-BG" sz="2400" b="1" dirty="0"/>
          </a:p>
        </p:txBody>
      </p:sp>
      <p:sp>
        <p:nvSpPr>
          <p:cNvPr id="29" name="Стрелка надолу 28"/>
          <p:cNvSpPr/>
          <p:nvPr/>
        </p:nvSpPr>
        <p:spPr>
          <a:xfrm>
            <a:off x="1050471" y="3718344"/>
            <a:ext cx="133929" cy="182027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>
          <a:xfrm>
            <a:off x="323528" y="6381328"/>
            <a:ext cx="395065" cy="365125"/>
          </a:xfrm>
        </p:spPr>
        <p:txBody>
          <a:bodyPr/>
          <a:lstStyle/>
          <a:p>
            <a:fld id="{527B12D7-096F-4467-9DCE-2A762D9F91B4}" type="slidenum">
              <a:rPr lang="bg-BG" smtClean="0"/>
              <a:t>1</a:t>
            </a:fld>
            <a:endParaRPr lang="bg-BG" dirty="0"/>
          </a:p>
        </p:txBody>
      </p:sp>
      <p:sp>
        <p:nvSpPr>
          <p:cNvPr id="20" name="Правоъгълник 19"/>
          <p:cNvSpPr/>
          <p:nvPr/>
        </p:nvSpPr>
        <p:spPr>
          <a:xfrm>
            <a:off x="7132759" y="692696"/>
            <a:ext cx="1800200" cy="35222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Забравена парола: изпрати нова на </a:t>
            </a:r>
            <a:r>
              <a:rPr lang="bg-BG" sz="1100" dirty="0" err="1" smtClean="0"/>
              <a:t>мейл</a:t>
            </a:r>
            <a:r>
              <a:rPr lang="bg-BG" sz="1100" dirty="0" smtClean="0"/>
              <a:t> </a:t>
            </a:r>
            <a:endParaRPr lang="bg-BG" sz="1100" dirty="0"/>
          </a:p>
        </p:txBody>
      </p:sp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>
          <a:xfrm>
            <a:off x="3124200" y="6201309"/>
            <a:ext cx="2895600" cy="396044"/>
          </a:xfrm>
        </p:spPr>
        <p:txBody>
          <a:bodyPr/>
          <a:lstStyle/>
          <a:p>
            <a:endParaRPr lang="bg-BG" b="1" dirty="0" smtClean="0"/>
          </a:p>
          <a:p>
            <a:r>
              <a:rPr lang="bg-BG" b="1" dirty="0" smtClean="0"/>
              <a:t>Регистриране </a:t>
            </a:r>
            <a:r>
              <a:rPr lang="bg-BG" b="1" dirty="0"/>
              <a:t>на процедури по издаване на разрешения за търсене и проучване</a:t>
            </a:r>
          </a:p>
          <a:p>
            <a:endParaRPr lang="bg-BG" dirty="0"/>
          </a:p>
        </p:txBody>
      </p:sp>
      <p:sp>
        <p:nvSpPr>
          <p:cNvPr id="21" name="Закръглен правоъгълник 20"/>
          <p:cNvSpPr/>
          <p:nvPr/>
        </p:nvSpPr>
        <p:spPr>
          <a:xfrm>
            <a:off x="3991178" y="2735242"/>
            <a:ext cx="1512168" cy="8771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smtClean="0"/>
              <a:t>Закони и нормативни документи</a:t>
            </a:r>
            <a:endParaRPr lang="bg-BG" sz="1400"/>
          </a:p>
        </p:txBody>
      </p:sp>
      <p:sp>
        <p:nvSpPr>
          <p:cNvPr id="22" name="Закръглен правоъгълник 21"/>
          <p:cNvSpPr/>
          <p:nvPr/>
        </p:nvSpPr>
        <p:spPr>
          <a:xfrm>
            <a:off x="5721748" y="2735243"/>
            <a:ext cx="1512168" cy="87714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 smtClean="0"/>
              <a:t>Линк към регистъра на разрешенията </a:t>
            </a:r>
            <a:endParaRPr lang="bg-BG" sz="1400" dirty="0"/>
          </a:p>
        </p:txBody>
      </p:sp>
      <p:sp>
        <p:nvSpPr>
          <p:cNvPr id="23" name="Закръглен правоъгълник 22"/>
          <p:cNvSpPr/>
          <p:nvPr/>
        </p:nvSpPr>
        <p:spPr>
          <a:xfrm>
            <a:off x="7465067" y="6165304"/>
            <a:ext cx="1368152" cy="437351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Отпечатай</a:t>
            </a:r>
            <a:endParaRPr lang="bg-BG" dirty="0"/>
          </a:p>
        </p:txBody>
      </p:sp>
      <p:sp>
        <p:nvSpPr>
          <p:cNvPr id="24" name="Закръглен правоъгълник 23"/>
          <p:cNvSpPr/>
          <p:nvPr/>
        </p:nvSpPr>
        <p:spPr>
          <a:xfrm>
            <a:off x="7465067" y="5547860"/>
            <a:ext cx="1368152" cy="52730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Изтегли: </a:t>
            </a:r>
            <a:r>
              <a:rPr lang="en-US" dirty="0" smtClean="0"/>
              <a:t>Word; PDF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2603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 smtClean="0"/>
          </a:p>
          <a:p>
            <a:r>
              <a:rPr lang="bg-BG" dirty="0" smtClean="0"/>
              <a:t>Конкурсна/тръжна </a:t>
            </a:r>
            <a:r>
              <a:rPr lang="bg-BG" dirty="0"/>
              <a:t>процедура по ЗПБ </a:t>
            </a:r>
          </a:p>
          <a:p>
            <a:endParaRPr lang="bg-BG" dirty="0"/>
          </a:p>
        </p:txBody>
      </p:sp>
      <p:sp>
        <p:nvSpPr>
          <p:cNvPr id="3" name="Контейнер за номер на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10</a:t>
            </a:fld>
            <a:endParaRPr lang="bg-BG" dirty="0"/>
          </a:p>
        </p:txBody>
      </p:sp>
      <p:sp>
        <p:nvSpPr>
          <p:cNvPr id="4" name="Закръглен правоъгълник 3"/>
          <p:cNvSpPr/>
          <p:nvPr/>
        </p:nvSpPr>
        <p:spPr>
          <a:xfrm>
            <a:off x="611560" y="476672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8. Допускане до участие: конкурс/търг</a:t>
            </a:r>
            <a:endParaRPr lang="bg-BG" sz="1100" dirty="0"/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4141882" y="47667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dirty="0" smtClean="0"/>
              <a:t>No </a:t>
            </a:r>
            <a:r>
              <a:rPr lang="bg-BG" sz="1100" dirty="0" smtClean="0"/>
              <a:t>Писмо</a:t>
            </a:r>
            <a:endParaRPr lang="bg-BG" sz="1100" dirty="0"/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5652120" y="490495"/>
            <a:ext cx="1224135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</a:t>
            </a:r>
            <a:endParaRPr lang="bg-BG" sz="1100" dirty="0"/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611560" y="1110701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9. Срок за подаване на конкурсни</a:t>
            </a:r>
            <a:r>
              <a:rPr lang="en-US" sz="1100" dirty="0" smtClean="0"/>
              <a:t>\</a:t>
            </a:r>
            <a:r>
              <a:rPr lang="bg-BG" sz="1100" dirty="0" smtClean="0"/>
              <a:t> тръжни предложения</a:t>
            </a:r>
            <a:endParaRPr lang="bg-BG" sz="1100" dirty="0"/>
          </a:p>
        </p:txBody>
      </p:sp>
      <p:sp>
        <p:nvSpPr>
          <p:cNvPr id="8" name="Закръглен правоъгълник 7"/>
          <p:cNvSpPr/>
          <p:nvPr/>
        </p:nvSpPr>
        <p:spPr>
          <a:xfrm>
            <a:off x="4141882" y="1088766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До дата</a:t>
            </a:r>
            <a:endParaRPr lang="bg-BG" sz="1100" dirty="0"/>
          </a:p>
        </p:txBody>
      </p:sp>
      <p:sp>
        <p:nvSpPr>
          <p:cNvPr id="10" name="Закръглен правоъгълник 9"/>
          <p:cNvSpPr/>
          <p:nvPr/>
        </p:nvSpPr>
        <p:spPr>
          <a:xfrm>
            <a:off x="611560" y="1744730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10. Разглеждане на предложението и класиране</a:t>
            </a:r>
            <a:endParaRPr lang="bg-BG" sz="1100" dirty="0"/>
          </a:p>
        </p:txBody>
      </p:sp>
      <p:sp>
        <p:nvSpPr>
          <p:cNvPr id="11" name="Закръглен правоъгълник 10"/>
          <p:cNvSpPr/>
          <p:nvPr/>
        </p:nvSpPr>
        <p:spPr>
          <a:xfrm>
            <a:off x="4141882" y="1772816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На дата</a:t>
            </a:r>
            <a:endParaRPr lang="bg-BG" sz="1100" dirty="0"/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611560" y="2378759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11. Утвърждаване на класирането</a:t>
            </a:r>
            <a:endParaRPr lang="bg-BG" sz="1100" dirty="0"/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4141882" y="2378759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На дата</a:t>
            </a:r>
            <a:endParaRPr lang="bg-BG" sz="1100" dirty="0"/>
          </a:p>
        </p:txBody>
      </p:sp>
      <p:sp>
        <p:nvSpPr>
          <p:cNvPr id="15" name="Закръглен правоъгълник 14"/>
          <p:cNvSpPr/>
          <p:nvPr/>
        </p:nvSpPr>
        <p:spPr>
          <a:xfrm>
            <a:off x="7380312" y="1080386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 </a:t>
            </a:r>
            <a:r>
              <a:rPr lang="bg-BG" sz="1100" dirty="0"/>
              <a:t>и</a:t>
            </a:r>
            <a:r>
              <a:rPr lang="bg-BG" sz="1100" dirty="0" smtClean="0"/>
              <a:t> час</a:t>
            </a:r>
            <a:endParaRPr lang="bg-BG" sz="1100" dirty="0"/>
          </a:p>
        </p:txBody>
      </p:sp>
      <p:sp>
        <p:nvSpPr>
          <p:cNvPr id="16" name="Закръглен правоъгълник 15"/>
          <p:cNvSpPr/>
          <p:nvPr/>
        </p:nvSpPr>
        <p:spPr>
          <a:xfrm>
            <a:off x="5652121" y="1103802"/>
            <a:ext cx="1224135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Входящ номер на офертата </a:t>
            </a:r>
            <a:endParaRPr lang="bg-BG" sz="1100" dirty="0"/>
          </a:p>
        </p:txBody>
      </p:sp>
      <p:sp>
        <p:nvSpPr>
          <p:cNvPr id="17" name="Закръглен правоъгълник 16"/>
          <p:cNvSpPr/>
          <p:nvPr/>
        </p:nvSpPr>
        <p:spPr>
          <a:xfrm>
            <a:off x="7380312" y="47667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Да/Не</a:t>
            </a:r>
            <a:endParaRPr lang="bg-BG" sz="1100" dirty="0"/>
          </a:p>
        </p:txBody>
      </p:sp>
      <p:sp>
        <p:nvSpPr>
          <p:cNvPr id="18" name="Закръглен правоъгълник 17"/>
          <p:cNvSpPr/>
          <p:nvPr/>
        </p:nvSpPr>
        <p:spPr>
          <a:xfrm>
            <a:off x="5652121" y="1772816"/>
            <a:ext cx="1224135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Номер на класация</a:t>
            </a:r>
            <a:endParaRPr lang="bg-BG" sz="1100" dirty="0"/>
          </a:p>
        </p:txBody>
      </p:sp>
      <p:sp>
        <p:nvSpPr>
          <p:cNvPr id="19" name="Закръглен правоъгълник 18"/>
          <p:cNvSpPr/>
          <p:nvPr/>
        </p:nvSpPr>
        <p:spPr>
          <a:xfrm>
            <a:off x="5652121" y="2360286"/>
            <a:ext cx="1224135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Класиран:Да/Не</a:t>
            </a:r>
            <a:endParaRPr lang="bg-BG" sz="1100" dirty="0"/>
          </a:p>
        </p:txBody>
      </p:sp>
    </p:spTree>
    <p:extLst>
      <p:ext uri="{BB962C8B-B14F-4D97-AF65-F5344CB8AC3E}">
        <p14:creationId xmlns:p14="http://schemas.microsoft.com/office/powerpoint/2010/main" val="210135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кръглен правоъгълник 4"/>
          <p:cNvSpPr/>
          <p:nvPr/>
        </p:nvSpPr>
        <p:spPr>
          <a:xfrm>
            <a:off x="986140" y="218875"/>
            <a:ext cx="1872208" cy="5040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cap="all" dirty="0"/>
              <a:t>съгласуване по чл. </a:t>
            </a:r>
            <a:r>
              <a:rPr lang="bg-BG" sz="1400" dirty="0"/>
              <a:t>32 от УПМСНА </a:t>
            </a:r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7596336" y="5949279"/>
            <a:ext cx="1296144" cy="43204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mtClean="0"/>
              <a:t>Отпечатай</a:t>
            </a:r>
            <a:endParaRPr lang="bg-BG"/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408819" y="836712"/>
            <a:ext cx="2941341" cy="4551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ГЛАВНИЯ </a:t>
            </a:r>
            <a:r>
              <a:rPr lang="bg-BG" sz="1100" dirty="0"/>
              <a:t>СЕКРЕТАР НА МИНИСТЕРСКИЯ СЪВЕТ</a:t>
            </a:r>
          </a:p>
        </p:txBody>
      </p:sp>
      <p:sp>
        <p:nvSpPr>
          <p:cNvPr id="9" name="Закръглен правоъгълник 8"/>
          <p:cNvSpPr/>
          <p:nvPr/>
        </p:nvSpPr>
        <p:spPr>
          <a:xfrm>
            <a:off x="408819" y="2378163"/>
            <a:ext cx="2941340" cy="6068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ЗАМЕСТНИК </a:t>
            </a:r>
            <a:r>
              <a:rPr lang="bg-BG" sz="1100" dirty="0"/>
              <a:t>МИНИСТЪР-ПРЕДСЕДАТЕЛ ПО </a:t>
            </a:r>
            <a:r>
              <a:rPr lang="bg-BG" sz="1100" dirty="0" smtClean="0"/>
              <a:t> КООРДИНАЦИЯ НА ЕВРОПЕЙСКИТЕ ПОЛИТИКИ И  ИНСТИТУЦИОНАЛНИТЕ ВЪПРОСИ</a:t>
            </a:r>
            <a:endParaRPr lang="bg-BG" sz="1100" dirty="0"/>
          </a:p>
        </p:txBody>
      </p:sp>
      <p:sp>
        <p:nvSpPr>
          <p:cNvPr id="11" name="Закръглен правоъгълник 10"/>
          <p:cNvSpPr/>
          <p:nvPr/>
        </p:nvSpPr>
        <p:spPr>
          <a:xfrm>
            <a:off x="408819" y="5244377"/>
            <a:ext cx="2941341" cy="4551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b="1" dirty="0" smtClean="0"/>
          </a:p>
          <a:p>
            <a:r>
              <a:rPr lang="bg-BG" sz="1100" dirty="0" smtClean="0"/>
              <a:t>ДО МИНИСТЕРСТВО </a:t>
            </a:r>
            <a:r>
              <a:rPr lang="bg-BG" sz="1100" dirty="0"/>
              <a:t>НА ПРАВОСЪДИЕТО</a:t>
            </a:r>
          </a:p>
          <a:p>
            <a:r>
              <a:rPr lang="bg-BG" sz="1100" dirty="0"/>
              <a:t>	</a:t>
            </a:r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408819" y="1484069"/>
            <a:ext cx="2941341" cy="624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ЗАМ. МИНИСТЪР ПРЕДСЕДАТЕЛ ПО КОАЛИЦИОННА ПОЛИТИКА И ДЪРЖАВНА АДМИНИСТРАЦИЯ И МИНИСТЪР НА ВЪТРЕШНИТЕ РАБОТИ</a:t>
            </a:r>
            <a:endParaRPr lang="bg-BG" sz="1100" dirty="0"/>
          </a:p>
        </p:txBody>
      </p:sp>
      <p:sp>
        <p:nvSpPr>
          <p:cNvPr id="23" name="Закръглен правоъгълник 22"/>
          <p:cNvSpPr/>
          <p:nvPr/>
        </p:nvSpPr>
        <p:spPr>
          <a:xfrm>
            <a:off x="4220176" y="901453"/>
            <a:ext cx="967903" cy="37866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24" name="Закръглен правоъгълник 23"/>
          <p:cNvSpPr/>
          <p:nvPr/>
        </p:nvSpPr>
        <p:spPr>
          <a:xfrm>
            <a:off x="408819" y="3883591"/>
            <a:ext cx="2941340" cy="6072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b="1" dirty="0" smtClean="0"/>
          </a:p>
          <a:p>
            <a:r>
              <a:rPr lang="bg-BG" sz="1100" b="1" dirty="0" smtClean="0"/>
              <a:t>ДО </a:t>
            </a:r>
            <a:r>
              <a:rPr lang="bg-BG" sz="1100" dirty="0"/>
              <a:t>ЗАМЕСТНИК МИНИСТЪР-ПРЕДСЕДАТЕЛ </a:t>
            </a:r>
            <a:r>
              <a:rPr lang="bg-BG" sz="1100" dirty="0" smtClean="0"/>
              <a:t> ПО ДЕМОГРАФСКАТА И С</a:t>
            </a:r>
            <a:r>
              <a:rPr lang="bg-BG" sz="1100" b="1" dirty="0" smtClean="0"/>
              <a:t>ОЦИАЛНАТА </a:t>
            </a:r>
            <a:r>
              <a:rPr lang="bg-BG" sz="1100" b="1" dirty="0"/>
              <a:t>ПОЛИТИКА </a:t>
            </a:r>
            <a:r>
              <a:rPr lang="bg-BG" sz="1100" b="1" dirty="0" smtClean="0"/>
              <a:t>И МИНИСТЪР НА ТРУДА  И СОЦИАЛНАТА ПОЛИТИКА</a:t>
            </a:r>
            <a:endParaRPr lang="bg-BG" sz="1100" dirty="0"/>
          </a:p>
          <a:p>
            <a:endParaRPr lang="bg-BG" sz="1100" dirty="0"/>
          </a:p>
        </p:txBody>
      </p:sp>
      <p:sp>
        <p:nvSpPr>
          <p:cNvPr id="26" name="Закръглен правоъгълник 25"/>
          <p:cNvSpPr/>
          <p:nvPr/>
        </p:nvSpPr>
        <p:spPr>
          <a:xfrm>
            <a:off x="5576808" y="927221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9" name="Закръглен правоъгълник 28"/>
          <p:cNvSpPr/>
          <p:nvPr/>
        </p:nvSpPr>
        <p:spPr>
          <a:xfrm>
            <a:off x="408819" y="4651401"/>
            <a:ext cx="2941341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МИНИСТЕРСТВО </a:t>
            </a:r>
            <a:r>
              <a:rPr lang="bg-BG" sz="1100" dirty="0"/>
              <a:t>НА ОТБРАНАТА</a:t>
            </a:r>
          </a:p>
        </p:txBody>
      </p:sp>
      <p:sp>
        <p:nvSpPr>
          <p:cNvPr id="34" name="Правоъгълник 33"/>
          <p:cNvSpPr/>
          <p:nvPr/>
        </p:nvSpPr>
        <p:spPr>
          <a:xfrm>
            <a:off x="6121440" y="3896683"/>
            <a:ext cx="110799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bg-BG" sz="1100">
                <a:solidFill>
                  <a:prstClr val="white"/>
                </a:solidFill>
              </a:rPr>
              <a:t>	</a:t>
            </a:r>
          </a:p>
        </p:txBody>
      </p:sp>
      <p:sp>
        <p:nvSpPr>
          <p:cNvPr id="35" name="Правоъгълник 34"/>
          <p:cNvSpPr/>
          <p:nvPr/>
        </p:nvSpPr>
        <p:spPr>
          <a:xfrm>
            <a:off x="4220176" y="290883"/>
            <a:ext cx="1012069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ИЗПРАТЕНА</a:t>
            </a:r>
            <a:endParaRPr lang="bg-BG" sz="1100" dirty="0"/>
          </a:p>
        </p:txBody>
      </p:sp>
      <p:sp>
        <p:nvSpPr>
          <p:cNvPr id="36" name="Правоъгълник 35"/>
          <p:cNvSpPr/>
          <p:nvPr/>
        </p:nvSpPr>
        <p:spPr>
          <a:xfrm>
            <a:off x="5576808" y="290883"/>
            <a:ext cx="1007737" cy="3551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ПОЛУЧЕНА</a:t>
            </a:r>
            <a:endParaRPr lang="bg-BG" sz="1100" dirty="0"/>
          </a:p>
        </p:txBody>
      </p:sp>
      <p:sp>
        <p:nvSpPr>
          <p:cNvPr id="37" name="Правоъгълник 36"/>
          <p:cNvSpPr/>
          <p:nvPr/>
        </p:nvSpPr>
        <p:spPr>
          <a:xfrm>
            <a:off x="6929109" y="290883"/>
            <a:ext cx="967903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РЕЗОЛЮЦИЯ</a:t>
            </a:r>
            <a:endParaRPr lang="bg-BG" sz="1100" dirty="0"/>
          </a:p>
        </p:txBody>
      </p:sp>
      <p:sp>
        <p:nvSpPr>
          <p:cNvPr id="38" name="Закръглен правоъгълник 37"/>
          <p:cNvSpPr/>
          <p:nvPr/>
        </p:nvSpPr>
        <p:spPr>
          <a:xfrm>
            <a:off x="6929109" y="901453"/>
            <a:ext cx="967903" cy="37866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39" name="Закръглен правоъгълник 38"/>
          <p:cNvSpPr/>
          <p:nvPr/>
        </p:nvSpPr>
        <p:spPr>
          <a:xfrm>
            <a:off x="4220176" y="1585935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0" name="Закръглен правоъгълник 39"/>
          <p:cNvSpPr/>
          <p:nvPr/>
        </p:nvSpPr>
        <p:spPr>
          <a:xfrm>
            <a:off x="5576808" y="1623276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1" name="Закръглен правоъгълник 40"/>
          <p:cNvSpPr/>
          <p:nvPr/>
        </p:nvSpPr>
        <p:spPr>
          <a:xfrm>
            <a:off x="6929109" y="1597508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42" name="Закръглен правоъгълник 41"/>
          <p:cNvSpPr/>
          <p:nvPr/>
        </p:nvSpPr>
        <p:spPr>
          <a:xfrm>
            <a:off x="4220176" y="2452684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3" name="Закръглен правоъгълник 42"/>
          <p:cNvSpPr/>
          <p:nvPr/>
        </p:nvSpPr>
        <p:spPr>
          <a:xfrm>
            <a:off x="5576808" y="2497115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4" name="Закръглен правоъгълник 43"/>
          <p:cNvSpPr/>
          <p:nvPr/>
        </p:nvSpPr>
        <p:spPr>
          <a:xfrm>
            <a:off x="6929109" y="2471347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45" name="Закръглен правоъгълник 44"/>
          <p:cNvSpPr/>
          <p:nvPr/>
        </p:nvSpPr>
        <p:spPr>
          <a:xfrm>
            <a:off x="4220176" y="3224549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6" name="Закръглен правоъгълник 45"/>
          <p:cNvSpPr/>
          <p:nvPr/>
        </p:nvSpPr>
        <p:spPr>
          <a:xfrm>
            <a:off x="5576808" y="3286341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7" name="Закръглен правоъгълник 46"/>
          <p:cNvSpPr/>
          <p:nvPr/>
        </p:nvSpPr>
        <p:spPr>
          <a:xfrm>
            <a:off x="6929109" y="3218761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48" name="Закръглен правоъгълник 47"/>
          <p:cNvSpPr/>
          <p:nvPr/>
        </p:nvSpPr>
        <p:spPr>
          <a:xfrm>
            <a:off x="4220176" y="3922135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9" name="Закръглен правоъгълник 48"/>
          <p:cNvSpPr/>
          <p:nvPr/>
        </p:nvSpPr>
        <p:spPr>
          <a:xfrm>
            <a:off x="5576808" y="3940798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0" name="Закръглен правоъгълник 49"/>
          <p:cNvSpPr/>
          <p:nvPr/>
        </p:nvSpPr>
        <p:spPr>
          <a:xfrm>
            <a:off x="6929109" y="3898986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53" name="Закръглен правоъгълник 52"/>
          <p:cNvSpPr/>
          <p:nvPr/>
        </p:nvSpPr>
        <p:spPr>
          <a:xfrm>
            <a:off x="4220176" y="5271397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5" name="Закръглен правоъгълник 54"/>
          <p:cNvSpPr/>
          <p:nvPr/>
        </p:nvSpPr>
        <p:spPr>
          <a:xfrm>
            <a:off x="5576808" y="5261736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6" name="Закръглен правоъгълник 55"/>
          <p:cNvSpPr/>
          <p:nvPr/>
        </p:nvSpPr>
        <p:spPr>
          <a:xfrm>
            <a:off x="6929109" y="5261736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57" name="Закръглен правоъгълник 56"/>
          <p:cNvSpPr/>
          <p:nvPr/>
        </p:nvSpPr>
        <p:spPr>
          <a:xfrm>
            <a:off x="4220176" y="4639749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58" name="Закръглен правоъгълник 57"/>
          <p:cNvSpPr/>
          <p:nvPr/>
        </p:nvSpPr>
        <p:spPr>
          <a:xfrm>
            <a:off x="5576808" y="4633961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9" name="Закръглен правоъгълник 58"/>
          <p:cNvSpPr/>
          <p:nvPr/>
        </p:nvSpPr>
        <p:spPr>
          <a:xfrm>
            <a:off x="6929109" y="4616600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2" name="Закръглен правоъгълник 1"/>
          <p:cNvSpPr/>
          <p:nvPr/>
        </p:nvSpPr>
        <p:spPr>
          <a:xfrm>
            <a:off x="408819" y="6021288"/>
            <a:ext cx="3024336" cy="57606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Време за отговор от датата на получаване – 10 дена.</a:t>
            </a:r>
            <a:endParaRPr lang="bg-BG" dirty="0"/>
          </a:p>
        </p:txBody>
      </p:sp>
      <p:sp>
        <p:nvSpPr>
          <p:cNvPr id="8" name="Контейнер за номер на слайда 7"/>
          <p:cNvSpPr>
            <a:spLocks noGrp="1"/>
          </p:cNvSpPr>
          <p:nvPr>
            <p:ph type="sldNum" sz="quarter" idx="12"/>
          </p:nvPr>
        </p:nvSpPr>
        <p:spPr>
          <a:xfrm>
            <a:off x="8299301" y="6365739"/>
            <a:ext cx="360040" cy="325727"/>
          </a:xfrm>
        </p:spPr>
        <p:txBody>
          <a:bodyPr/>
          <a:lstStyle/>
          <a:p>
            <a:fld id="{527B12D7-096F-4467-9DCE-2A762D9F91B4}" type="slidenum">
              <a:rPr lang="bg-BG" smtClean="0"/>
              <a:t>11</a:t>
            </a:fld>
            <a:endParaRPr lang="bg-BG" dirty="0"/>
          </a:p>
        </p:txBody>
      </p:sp>
      <p:sp>
        <p:nvSpPr>
          <p:cNvPr id="60" name="Закръглен правоъгълник 59"/>
          <p:cNvSpPr/>
          <p:nvPr/>
        </p:nvSpPr>
        <p:spPr>
          <a:xfrm>
            <a:off x="408819" y="3167389"/>
            <a:ext cx="2941340" cy="6068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ЗАМЕСТНИК </a:t>
            </a:r>
            <a:r>
              <a:rPr lang="bg-BG" sz="1100" dirty="0"/>
              <a:t>МИНИСТЪР-ПРЕДСЕДАТЕЛ ПО </a:t>
            </a:r>
            <a:r>
              <a:rPr lang="bg-BG" sz="1100" dirty="0" smtClean="0"/>
              <a:t> ЕВРОПАЙСКИТЕ ФОНДОВЕ И ИКОНОМИЧЕСКАТА ПОЛИТИКА</a:t>
            </a:r>
            <a:endParaRPr lang="bg-BG" sz="1100" dirty="0"/>
          </a:p>
        </p:txBody>
      </p:sp>
      <p:sp>
        <p:nvSpPr>
          <p:cNvPr id="61" name="Правоъгълник 60"/>
          <p:cNvSpPr/>
          <p:nvPr/>
        </p:nvSpPr>
        <p:spPr>
          <a:xfrm>
            <a:off x="4387731" y="6309320"/>
            <a:ext cx="18185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1200" cap="all" dirty="0"/>
              <a:t>съгласуване </a:t>
            </a:r>
            <a:r>
              <a:rPr lang="bg-BG" sz="1200" cap="all" dirty="0" smtClean="0"/>
              <a:t>по Чл. </a:t>
            </a:r>
            <a:r>
              <a:rPr lang="bg-BG" sz="1200" dirty="0"/>
              <a:t>32 </a:t>
            </a:r>
          </a:p>
        </p:txBody>
      </p:sp>
    </p:spTree>
    <p:extLst>
      <p:ext uri="{BB962C8B-B14F-4D97-AF65-F5344CB8AC3E}">
        <p14:creationId xmlns:p14="http://schemas.microsoft.com/office/powerpoint/2010/main" val="310510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кръглен правоъгълник 4"/>
          <p:cNvSpPr/>
          <p:nvPr/>
        </p:nvSpPr>
        <p:spPr>
          <a:xfrm>
            <a:off x="7740352" y="6348448"/>
            <a:ext cx="1368152" cy="32091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mtClean="0"/>
              <a:t>Отпечатай</a:t>
            </a:r>
            <a:endParaRPr lang="bg-BG"/>
          </a:p>
        </p:txBody>
      </p:sp>
      <p:sp>
        <p:nvSpPr>
          <p:cNvPr id="18" name="Закръглен правоъгълник 17"/>
          <p:cNvSpPr/>
          <p:nvPr/>
        </p:nvSpPr>
        <p:spPr>
          <a:xfrm>
            <a:off x="539552" y="2925752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МИНИСТЕРСТВО </a:t>
            </a:r>
            <a:r>
              <a:rPr lang="bg-BG" sz="1100" dirty="0"/>
              <a:t>НА ОКОЛНАТА СРЕДА И ВОДИТЕ</a:t>
            </a:r>
          </a:p>
        </p:txBody>
      </p:sp>
      <p:sp>
        <p:nvSpPr>
          <p:cNvPr id="19" name="Закръглен правоъгълник 18"/>
          <p:cNvSpPr/>
          <p:nvPr/>
        </p:nvSpPr>
        <p:spPr>
          <a:xfrm>
            <a:off x="539552" y="3513114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МИНИСТЕРСТВО </a:t>
            </a:r>
            <a:r>
              <a:rPr lang="bg-BG" sz="1100" dirty="0"/>
              <a:t>НА ЗДРАВЕОПАЗВАНЕТО</a:t>
            </a:r>
          </a:p>
        </p:txBody>
      </p:sp>
      <p:sp>
        <p:nvSpPr>
          <p:cNvPr id="20" name="Закръглен правоъгълник 19"/>
          <p:cNvSpPr/>
          <p:nvPr/>
        </p:nvSpPr>
        <p:spPr>
          <a:xfrm>
            <a:off x="539552" y="4046135"/>
            <a:ext cx="2897195" cy="412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МИНИСТЕРСТВО </a:t>
            </a:r>
            <a:r>
              <a:rPr lang="bg-BG" sz="1100" dirty="0"/>
              <a:t>НА ОБРАЗОВАНИЕТО И НАУКАТА</a:t>
            </a:r>
          </a:p>
        </p:txBody>
      </p:sp>
      <p:sp>
        <p:nvSpPr>
          <p:cNvPr id="21" name="Закръглен правоъгълник 20"/>
          <p:cNvSpPr/>
          <p:nvPr/>
        </p:nvSpPr>
        <p:spPr>
          <a:xfrm>
            <a:off x="539552" y="4671451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МИНИСТЕРСТВО </a:t>
            </a:r>
            <a:r>
              <a:rPr lang="bg-BG" sz="1100" dirty="0"/>
              <a:t>НА КУЛТУРАТА</a:t>
            </a:r>
          </a:p>
        </p:txBody>
      </p:sp>
      <p:sp>
        <p:nvSpPr>
          <p:cNvPr id="22" name="Закръглен правоъгълник 21"/>
          <p:cNvSpPr/>
          <p:nvPr/>
        </p:nvSpPr>
        <p:spPr>
          <a:xfrm>
            <a:off x="539552" y="5844881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МИНИСТЕРСТВО </a:t>
            </a:r>
            <a:r>
              <a:rPr lang="bg-BG" sz="1100" dirty="0"/>
              <a:t>НА МЛАДЕЖТА И СПОРТА</a:t>
            </a:r>
          </a:p>
        </p:txBody>
      </p:sp>
      <p:sp>
        <p:nvSpPr>
          <p:cNvPr id="29" name="Закръглен правоъгълник 28"/>
          <p:cNvSpPr/>
          <p:nvPr/>
        </p:nvSpPr>
        <p:spPr>
          <a:xfrm>
            <a:off x="539552" y="357170"/>
            <a:ext cx="2897194" cy="5040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cap="all" dirty="0"/>
              <a:t>съгласуване по чл. </a:t>
            </a:r>
            <a:r>
              <a:rPr lang="bg-BG" sz="1400" dirty="0"/>
              <a:t>32 от УПМСНА </a:t>
            </a:r>
          </a:p>
        </p:txBody>
      </p:sp>
      <p:sp>
        <p:nvSpPr>
          <p:cNvPr id="30" name="Закръглен правоъгълник 29"/>
          <p:cNvSpPr/>
          <p:nvPr/>
        </p:nvSpPr>
        <p:spPr>
          <a:xfrm>
            <a:off x="3900442" y="1138960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1" name="Закръглен правоъгълник 30"/>
          <p:cNvSpPr/>
          <p:nvPr/>
        </p:nvSpPr>
        <p:spPr>
          <a:xfrm>
            <a:off x="5305439" y="1150533"/>
            <a:ext cx="99012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2" name="Правоъгълник 31"/>
          <p:cNvSpPr/>
          <p:nvPr/>
        </p:nvSpPr>
        <p:spPr>
          <a:xfrm>
            <a:off x="3900442" y="429178"/>
            <a:ext cx="1012069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ИЗПРАТЕНА</a:t>
            </a:r>
            <a:endParaRPr lang="bg-BG" sz="1100" dirty="0"/>
          </a:p>
        </p:txBody>
      </p:sp>
      <p:sp>
        <p:nvSpPr>
          <p:cNvPr id="33" name="Правоъгълник 32"/>
          <p:cNvSpPr/>
          <p:nvPr/>
        </p:nvSpPr>
        <p:spPr>
          <a:xfrm>
            <a:off x="5287825" y="426595"/>
            <a:ext cx="1007737" cy="3551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ПОЛУЧЕНА</a:t>
            </a:r>
            <a:endParaRPr lang="bg-BG" sz="1100" dirty="0"/>
          </a:p>
        </p:txBody>
      </p:sp>
      <p:sp>
        <p:nvSpPr>
          <p:cNvPr id="34" name="Правоъгълник 33"/>
          <p:cNvSpPr/>
          <p:nvPr/>
        </p:nvSpPr>
        <p:spPr>
          <a:xfrm>
            <a:off x="6572916" y="419072"/>
            <a:ext cx="967903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РЕЗОЛЮЦИЯ</a:t>
            </a:r>
            <a:endParaRPr lang="bg-BG" sz="1100" dirty="0"/>
          </a:p>
        </p:txBody>
      </p:sp>
      <p:sp>
        <p:nvSpPr>
          <p:cNvPr id="36" name="Закръглен правоъгълник 35"/>
          <p:cNvSpPr/>
          <p:nvPr/>
        </p:nvSpPr>
        <p:spPr>
          <a:xfrm>
            <a:off x="3900442" y="171737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7" name="Закръглен правоъгълник 36"/>
          <p:cNvSpPr/>
          <p:nvPr/>
        </p:nvSpPr>
        <p:spPr>
          <a:xfrm>
            <a:off x="5320647" y="1717372"/>
            <a:ext cx="974915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9" name="Закръглен правоъгълник 38"/>
          <p:cNvSpPr/>
          <p:nvPr/>
        </p:nvSpPr>
        <p:spPr>
          <a:xfrm>
            <a:off x="3900442" y="229545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0" name="Закръглен правоъгълник 39"/>
          <p:cNvSpPr/>
          <p:nvPr/>
        </p:nvSpPr>
        <p:spPr>
          <a:xfrm>
            <a:off x="5320647" y="2295453"/>
            <a:ext cx="974915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2" name="Закръглен правоъгълник 41"/>
          <p:cNvSpPr/>
          <p:nvPr/>
        </p:nvSpPr>
        <p:spPr>
          <a:xfrm>
            <a:off x="3900442" y="2905959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3" name="Закръглен правоъгълник 42"/>
          <p:cNvSpPr/>
          <p:nvPr/>
        </p:nvSpPr>
        <p:spPr>
          <a:xfrm>
            <a:off x="5320647" y="2917532"/>
            <a:ext cx="974915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5" name="Закръглен правоъгълник 44"/>
          <p:cNvSpPr/>
          <p:nvPr/>
        </p:nvSpPr>
        <p:spPr>
          <a:xfrm>
            <a:off x="3900442" y="3484040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6" name="Закръглен правоъгълник 45"/>
          <p:cNvSpPr/>
          <p:nvPr/>
        </p:nvSpPr>
        <p:spPr>
          <a:xfrm>
            <a:off x="5320647" y="3495613"/>
            <a:ext cx="974915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8" name="Закръглен правоъгълник 47"/>
          <p:cNvSpPr/>
          <p:nvPr/>
        </p:nvSpPr>
        <p:spPr>
          <a:xfrm>
            <a:off x="5283493" y="5211246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50" name="Закръглен правоъгълник 49"/>
          <p:cNvSpPr/>
          <p:nvPr/>
        </p:nvSpPr>
        <p:spPr>
          <a:xfrm>
            <a:off x="3900442" y="4607777"/>
            <a:ext cx="1012069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1" name="Закръглен правоъгълник 50"/>
          <p:cNvSpPr/>
          <p:nvPr/>
        </p:nvSpPr>
        <p:spPr>
          <a:xfrm>
            <a:off x="3900442" y="5211246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52" name="Закръглен правоъгълник 51"/>
          <p:cNvSpPr/>
          <p:nvPr/>
        </p:nvSpPr>
        <p:spPr>
          <a:xfrm>
            <a:off x="5287824" y="4607777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4" name="Закръглен правоъгълник 53"/>
          <p:cNvSpPr/>
          <p:nvPr/>
        </p:nvSpPr>
        <p:spPr>
          <a:xfrm>
            <a:off x="3900442" y="401812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55" name="Закръглен правоъгълник 54"/>
          <p:cNvSpPr/>
          <p:nvPr/>
        </p:nvSpPr>
        <p:spPr>
          <a:xfrm>
            <a:off x="5287824" y="4029696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7" name="Закръглен правоъгълник 56"/>
          <p:cNvSpPr/>
          <p:nvPr/>
        </p:nvSpPr>
        <p:spPr>
          <a:xfrm>
            <a:off x="5287824" y="5754043"/>
            <a:ext cx="1007737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59" name="Закръглен правоъгълник 58"/>
          <p:cNvSpPr/>
          <p:nvPr/>
        </p:nvSpPr>
        <p:spPr>
          <a:xfrm>
            <a:off x="3900442" y="575404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" name="Контейнер за номер на слайда 2"/>
          <p:cNvSpPr>
            <a:spLocks noGrp="1"/>
          </p:cNvSpPr>
          <p:nvPr>
            <p:ph type="sldNum" sz="quarter" idx="12"/>
          </p:nvPr>
        </p:nvSpPr>
        <p:spPr>
          <a:xfrm>
            <a:off x="334272" y="6381328"/>
            <a:ext cx="421304" cy="365125"/>
          </a:xfrm>
        </p:spPr>
        <p:txBody>
          <a:bodyPr/>
          <a:lstStyle/>
          <a:p>
            <a:fld id="{527B12D7-096F-4467-9DCE-2A762D9F91B4}" type="slidenum">
              <a:rPr lang="bg-BG" smtClean="0"/>
              <a:t>12</a:t>
            </a:fld>
            <a:endParaRPr lang="bg-BG"/>
          </a:p>
        </p:txBody>
      </p:sp>
      <p:sp>
        <p:nvSpPr>
          <p:cNvPr id="60" name="Закръглен правоъгълник 59"/>
          <p:cNvSpPr/>
          <p:nvPr/>
        </p:nvSpPr>
        <p:spPr>
          <a:xfrm>
            <a:off x="6572916" y="1138960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61" name="Закръглен правоъгълник 60"/>
          <p:cNvSpPr/>
          <p:nvPr/>
        </p:nvSpPr>
        <p:spPr>
          <a:xfrm>
            <a:off x="6572916" y="1728945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62" name="Закръглен правоъгълник 61"/>
          <p:cNvSpPr/>
          <p:nvPr/>
        </p:nvSpPr>
        <p:spPr>
          <a:xfrm>
            <a:off x="6572916" y="2287233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63" name="Закръглен правоъгълник 62"/>
          <p:cNvSpPr/>
          <p:nvPr/>
        </p:nvSpPr>
        <p:spPr>
          <a:xfrm>
            <a:off x="6572916" y="2905959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64" name="Закръглен правоъгълник 63"/>
          <p:cNvSpPr/>
          <p:nvPr/>
        </p:nvSpPr>
        <p:spPr>
          <a:xfrm>
            <a:off x="6572916" y="3504894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65" name="Закръглен правоъгълник 64"/>
          <p:cNvSpPr/>
          <p:nvPr/>
        </p:nvSpPr>
        <p:spPr>
          <a:xfrm>
            <a:off x="6617316" y="5231039"/>
            <a:ext cx="9235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66" name="Закръглен правоъгълник 65"/>
          <p:cNvSpPr/>
          <p:nvPr/>
        </p:nvSpPr>
        <p:spPr>
          <a:xfrm>
            <a:off x="6572916" y="4607776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67" name="Закръглен правоъгълник 66"/>
          <p:cNvSpPr/>
          <p:nvPr/>
        </p:nvSpPr>
        <p:spPr>
          <a:xfrm>
            <a:off x="6572916" y="4037916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68" name="Закръглен правоъгълник 67"/>
          <p:cNvSpPr/>
          <p:nvPr/>
        </p:nvSpPr>
        <p:spPr>
          <a:xfrm>
            <a:off x="6605739" y="5754043"/>
            <a:ext cx="935080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/>
              <a:t>Да/Не/Условие</a:t>
            </a:r>
          </a:p>
        </p:txBody>
      </p:sp>
      <p:sp>
        <p:nvSpPr>
          <p:cNvPr id="69" name="Закръглен правоъгълник 68"/>
          <p:cNvSpPr/>
          <p:nvPr/>
        </p:nvSpPr>
        <p:spPr>
          <a:xfrm>
            <a:off x="7721795" y="4052510"/>
            <a:ext cx="1368152" cy="13565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Съгласувателна таблица по чл. 32 С ограничение на достъп от потребител</a:t>
            </a:r>
            <a:endParaRPr lang="bg-BG" sz="1100" dirty="0"/>
          </a:p>
        </p:txBody>
      </p:sp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cap="all" dirty="0"/>
              <a:t>съгласуване по чл. </a:t>
            </a:r>
            <a:r>
              <a:rPr lang="bg-BG" dirty="0"/>
              <a:t>32 </a:t>
            </a:r>
          </a:p>
        </p:txBody>
      </p:sp>
      <p:sp>
        <p:nvSpPr>
          <p:cNvPr id="58" name="Закръглен правоъгълник 57"/>
          <p:cNvSpPr/>
          <p:nvPr/>
        </p:nvSpPr>
        <p:spPr>
          <a:xfrm>
            <a:off x="7875968" y="5625039"/>
            <a:ext cx="1096919" cy="51162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Приключена процедура: Да/ Не</a:t>
            </a:r>
            <a:endParaRPr lang="bg-BG" sz="1100" dirty="0"/>
          </a:p>
        </p:txBody>
      </p:sp>
      <p:sp>
        <p:nvSpPr>
          <p:cNvPr id="70" name="Закръглен правоъгълник 69"/>
          <p:cNvSpPr/>
          <p:nvPr/>
        </p:nvSpPr>
        <p:spPr>
          <a:xfrm>
            <a:off x="539552" y="5239259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МИНИСТЕРСТВО </a:t>
            </a:r>
            <a:r>
              <a:rPr lang="bg-BG" sz="1100" dirty="0"/>
              <a:t>НА </a:t>
            </a:r>
            <a:r>
              <a:rPr lang="bg-BG" sz="1100" dirty="0" smtClean="0"/>
              <a:t>ТУРИЗМА</a:t>
            </a:r>
            <a:endParaRPr lang="bg-BG" sz="1100" dirty="0"/>
          </a:p>
        </p:txBody>
      </p:sp>
      <p:sp>
        <p:nvSpPr>
          <p:cNvPr id="71" name="Закръглен правоъгълник 70"/>
          <p:cNvSpPr/>
          <p:nvPr/>
        </p:nvSpPr>
        <p:spPr>
          <a:xfrm>
            <a:off x="539552" y="2315246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МИНИСТЕРСТВО </a:t>
            </a:r>
            <a:r>
              <a:rPr lang="bg-BG" sz="1100" dirty="0"/>
              <a:t>НА </a:t>
            </a:r>
            <a:r>
              <a:rPr lang="bg-BG" sz="1100" dirty="0" smtClean="0"/>
              <a:t>ИКОНОМИКАТА</a:t>
            </a:r>
            <a:endParaRPr lang="bg-BG" sz="1100" dirty="0"/>
          </a:p>
        </p:txBody>
      </p:sp>
      <p:sp>
        <p:nvSpPr>
          <p:cNvPr id="72" name="Закръглен правоъгълник 71"/>
          <p:cNvSpPr/>
          <p:nvPr/>
        </p:nvSpPr>
        <p:spPr>
          <a:xfrm>
            <a:off x="539552" y="1150533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b="1" dirty="0" smtClean="0"/>
          </a:p>
          <a:p>
            <a:r>
              <a:rPr lang="bg-BG" sz="1100" dirty="0" smtClean="0"/>
              <a:t>ДО МИНИСТЕРСТВО </a:t>
            </a:r>
            <a:r>
              <a:rPr lang="bg-BG" sz="1100" dirty="0"/>
              <a:t>НА ВЪНШНИТЕ РАБОТИ</a:t>
            </a:r>
          </a:p>
          <a:p>
            <a:endParaRPr lang="bg-BG" sz="1100" dirty="0"/>
          </a:p>
        </p:txBody>
      </p:sp>
      <p:sp>
        <p:nvSpPr>
          <p:cNvPr id="73" name="Закръглен правоъгълник 72"/>
          <p:cNvSpPr/>
          <p:nvPr/>
        </p:nvSpPr>
        <p:spPr>
          <a:xfrm>
            <a:off x="539552" y="1785842"/>
            <a:ext cx="2900825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b="1" dirty="0" smtClean="0"/>
          </a:p>
          <a:p>
            <a:r>
              <a:rPr lang="bg-BG" sz="1100" dirty="0" smtClean="0"/>
              <a:t>ДО МИНИСТЕРСТВО </a:t>
            </a:r>
            <a:r>
              <a:rPr lang="bg-BG" sz="1100" dirty="0"/>
              <a:t>НА ФИНАНСИТЕ</a:t>
            </a:r>
          </a:p>
          <a:p>
            <a:endParaRPr lang="bg-BG" sz="1100" dirty="0"/>
          </a:p>
        </p:txBody>
      </p:sp>
    </p:spTree>
    <p:extLst>
      <p:ext uri="{BB962C8B-B14F-4D97-AF65-F5344CB8AC3E}">
        <p14:creationId xmlns:p14="http://schemas.microsoft.com/office/powerpoint/2010/main" val="416673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авоъгълник 13"/>
          <p:cNvSpPr/>
          <p:nvPr/>
        </p:nvSpPr>
        <p:spPr>
          <a:xfrm>
            <a:off x="4566794" y="441166"/>
            <a:ext cx="1101678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Изпратена </a:t>
            </a:r>
            <a:endParaRPr lang="bg-BG" sz="1100" dirty="0"/>
          </a:p>
        </p:txBody>
      </p:sp>
      <p:sp>
        <p:nvSpPr>
          <p:cNvPr id="15" name="Правоъгълник 14"/>
          <p:cNvSpPr/>
          <p:nvPr/>
        </p:nvSpPr>
        <p:spPr>
          <a:xfrm>
            <a:off x="6007701" y="446106"/>
            <a:ext cx="1101676" cy="3551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Получена</a:t>
            </a:r>
            <a:endParaRPr lang="bg-BG" sz="1100" dirty="0"/>
          </a:p>
        </p:txBody>
      </p:sp>
      <p:sp>
        <p:nvSpPr>
          <p:cNvPr id="16" name="Правоъгълник 15"/>
          <p:cNvSpPr/>
          <p:nvPr/>
        </p:nvSpPr>
        <p:spPr>
          <a:xfrm>
            <a:off x="7448607" y="446106"/>
            <a:ext cx="1101676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Резолюция</a:t>
            </a:r>
            <a:endParaRPr lang="bg-BG" sz="1100" dirty="0"/>
          </a:p>
        </p:txBody>
      </p:sp>
      <p:sp>
        <p:nvSpPr>
          <p:cNvPr id="30" name="Контейнер за номер на слайда 29"/>
          <p:cNvSpPr>
            <a:spLocks noGrp="1"/>
          </p:cNvSpPr>
          <p:nvPr>
            <p:ph type="sldNum" sz="quarter" idx="12"/>
          </p:nvPr>
        </p:nvSpPr>
        <p:spPr>
          <a:xfrm>
            <a:off x="395536" y="6309320"/>
            <a:ext cx="395064" cy="365125"/>
          </a:xfrm>
        </p:spPr>
        <p:txBody>
          <a:bodyPr/>
          <a:lstStyle/>
          <a:p>
            <a:fld id="{527B12D7-096F-4467-9DCE-2A762D9F91B4}" type="slidenum">
              <a:rPr lang="bg-BG" smtClean="0"/>
              <a:t>13</a:t>
            </a:fld>
            <a:endParaRPr lang="bg-BG"/>
          </a:p>
        </p:txBody>
      </p:sp>
      <p:sp>
        <p:nvSpPr>
          <p:cNvPr id="7" name="Контейнер за долния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473785"/>
            <a:ext cx="2895600" cy="365125"/>
          </a:xfrm>
        </p:spPr>
        <p:txBody>
          <a:bodyPr/>
          <a:lstStyle/>
          <a:p>
            <a:r>
              <a:rPr lang="bg-BG" cap="all" dirty="0"/>
              <a:t>съгласуване по чл. </a:t>
            </a:r>
            <a:r>
              <a:rPr lang="bg-BG" dirty="0"/>
              <a:t>32 </a:t>
            </a:r>
          </a:p>
        </p:txBody>
      </p:sp>
      <p:sp>
        <p:nvSpPr>
          <p:cNvPr id="27" name="Закръглен правоъгълник 26"/>
          <p:cNvSpPr/>
          <p:nvPr/>
        </p:nvSpPr>
        <p:spPr>
          <a:xfrm>
            <a:off x="827582" y="1623037"/>
            <a:ext cx="2897195" cy="50008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b="1" dirty="0" smtClean="0"/>
          </a:p>
          <a:p>
            <a:r>
              <a:rPr lang="bg-BG" sz="1100" dirty="0" smtClean="0"/>
              <a:t>ДО МИНИСТЕРСТВО </a:t>
            </a:r>
            <a:r>
              <a:rPr lang="bg-BG" sz="1100" dirty="0"/>
              <a:t>НА ТРАНСПОРТА, ИНФОРМАЦИОННИТЕ ТЕХНОЛОГИИ И СЪОБЩЕНИЯТА</a:t>
            </a:r>
          </a:p>
          <a:p>
            <a:endParaRPr lang="bg-BG" sz="1100" dirty="0"/>
          </a:p>
        </p:txBody>
      </p:sp>
      <p:sp>
        <p:nvSpPr>
          <p:cNvPr id="28" name="Закръглен правоъгълник 27"/>
          <p:cNvSpPr/>
          <p:nvPr/>
        </p:nvSpPr>
        <p:spPr>
          <a:xfrm>
            <a:off x="827582" y="1011792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b="1" dirty="0" smtClean="0"/>
          </a:p>
          <a:p>
            <a:r>
              <a:rPr lang="bg-BG" sz="1100" dirty="0" smtClean="0"/>
              <a:t>ДО МИНИСТЕРСТВО </a:t>
            </a:r>
            <a:r>
              <a:rPr lang="bg-BG" sz="1100" dirty="0"/>
              <a:t>НА РЕГИОНАЛНОТО </a:t>
            </a:r>
            <a:r>
              <a:rPr lang="bg-BG" sz="1100" dirty="0" smtClean="0"/>
              <a:t>РАЗВИТИЕ И БЛАГОУСТОЙСТВОТО</a:t>
            </a:r>
            <a:endParaRPr lang="bg-BG" sz="1100" dirty="0"/>
          </a:p>
          <a:p>
            <a:endParaRPr lang="bg-BG" sz="1100" dirty="0"/>
          </a:p>
        </p:txBody>
      </p:sp>
      <p:sp>
        <p:nvSpPr>
          <p:cNvPr id="29" name="Закръглен правоъгълник 28"/>
          <p:cNvSpPr/>
          <p:nvPr/>
        </p:nvSpPr>
        <p:spPr>
          <a:xfrm>
            <a:off x="827582" y="2322110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200" b="1" dirty="0" smtClean="0"/>
          </a:p>
          <a:p>
            <a:r>
              <a:rPr lang="bg-BG" sz="1100" dirty="0" smtClean="0"/>
              <a:t>ДО МИНИСТЕРСТВО </a:t>
            </a:r>
            <a:r>
              <a:rPr lang="bg-BG" sz="1100" dirty="0"/>
              <a:t>НА ЗЕМЕДЕЛИЕТО И ХРАНИТЕ</a:t>
            </a:r>
          </a:p>
          <a:p>
            <a:endParaRPr lang="bg-BG" sz="1100" dirty="0"/>
          </a:p>
        </p:txBody>
      </p:sp>
      <p:sp>
        <p:nvSpPr>
          <p:cNvPr id="35" name="Закръглен правоъгълник 34"/>
          <p:cNvSpPr/>
          <p:nvPr/>
        </p:nvSpPr>
        <p:spPr>
          <a:xfrm>
            <a:off x="827582" y="2933355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ОБЛАСТЕН УПРАВИТЕЛ</a:t>
            </a:r>
            <a:endParaRPr lang="bg-BG" sz="1100" dirty="0"/>
          </a:p>
        </p:txBody>
      </p:sp>
      <p:sp>
        <p:nvSpPr>
          <p:cNvPr id="36" name="Закръглен правоъгълник 35"/>
          <p:cNvSpPr/>
          <p:nvPr/>
        </p:nvSpPr>
        <p:spPr>
          <a:xfrm>
            <a:off x="6054403" y="1679499"/>
            <a:ext cx="1044892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7" name="Закръглен правоъгълник 36"/>
          <p:cNvSpPr/>
          <p:nvPr/>
        </p:nvSpPr>
        <p:spPr>
          <a:xfrm>
            <a:off x="4628760" y="169107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8" name="Закръглен правоъгълник 37"/>
          <p:cNvSpPr/>
          <p:nvPr/>
        </p:nvSpPr>
        <p:spPr>
          <a:xfrm>
            <a:off x="7427963" y="1691072"/>
            <a:ext cx="1054707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45" name="Закръглен правоъгълник 44"/>
          <p:cNvSpPr/>
          <p:nvPr/>
        </p:nvSpPr>
        <p:spPr>
          <a:xfrm>
            <a:off x="6087226" y="102856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6" name="Закръглен правоъгълник 45"/>
          <p:cNvSpPr/>
          <p:nvPr/>
        </p:nvSpPr>
        <p:spPr>
          <a:xfrm>
            <a:off x="7483203" y="1045696"/>
            <a:ext cx="999467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47" name="Закръглен правоъгълник 46"/>
          <p:cNvSpPr/>
          <p:nvPr/>
        </p:nvSpPr>
        <p:spPr>
          <a:xfrm>
            <a:off x="4628760" y="101179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8" name="Закръглен правоъгълник 47"/>
          <p:cNvSpPr/>
          <p:nvPr/>
        </p:nvSpPr>
        <p:spPr>
          <a:xfrm>
            <a:off x="827584" y="352230"/>
            <a:ext cx="2897194" cy="5040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cap="all" dirty="0"/>
              <a:t>съгласуване по чл. </a:t>
            </a:r>
            <a:r>
              <a:rPr lang="bg-BG" sz="1400" dirty="0"/>
              <a:t>32 от УПМСНА </a:t>
            </a:r>
          </a:p>
        </p:txBody>
      </p:sp>
      <p:sp>
        <p:nvSpPr>
          <p:cNvPr id="49" name="Закръглен правоъгълник 48"/>
          <p:cNvSpPr/>
          <p:nvPr/>
        </p:nvSpPr>
        <p:spPr>
          <a:xfrm>
            <a:off x="4628760" y="2923458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50" name="Закръглен правоъгълник 49"/>
          <p:cNvSpPr/>
          <p:nvPr/>
        </p:nvSpPr>
        <p:spPr>
          <a:xfrm>
            <a:off x="5997620" y="2924531"/>
            <a:ext cx="1101675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1" name="Закръглен правоъгълник 50"/>
          <p:cNvSpPr/>
          <p:nvPr/>
        </p:nvSpPr>
        <p:spPr>
          <a:xfrm>
            <a:off x="7436234" y="2925135"/>
            <a:ext cx="1046436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2" name="Закръглен правоъгълник 51"/>
          <p:cNvSpPr/>
          <p:nvPr/>
        </p:nvSpPr>
        <p:spPr>
          <a:xfrm>
            <a:off x="4628760" y="230171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53" name="Закръглен правоъгълник 52"/>
          <p:cNvSpPr/>
          <p:nvPr/>
        </p:nvSpPr>
        <p:spPr>
          <a:xfrm>
            <a:off x="5997620" y="2301713"/>
            <a:ext cx="1101675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4" name="Закръглен правоъгълник 53"/>
          <p:cNvSpPr/>
          <p:nvPr/>
        </p:nvSpPr>
        <p:spPr>
          <a:xfrm>
            <a:off x="7419316" y="2313890"/>
            <a:ext cx="1063354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</p:spTree>
    <p:extLst>
      <p:ext uri="{BB962C8B-B14F-4D97-AF65-F5344CB8AC3E}">
        <p14:creationId xmlns:p14="http://schemas.microsoft.com/office/powerpoint/2010/main" val="117514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кръглен правоъгълник 1"/>
          <p:cNvSpPr/>
          <p:nvPr/>
        </p:nvSpPr>
        <p:spPr>
          <a:xfrm>
            <a:off x="611560" y="2059468"/>
            <a:ext cx="1872208" cy="4641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200" dirty="0" smtClean="0"/>
          </a:p>
          <a:p>
            <a:pPr algn="ctr"/>
            <a:r>
              <a:rPr lang="bg-BG" sz="1200" dirty="0" smtClean="0"/>
              <a:t>РЕШЕНИЕ НА МИНИСТЕРСКИ СЪВЕТ</a:t>
            </a:r>
            <a:r>
              <a:rPr lang="en-US" sz="1200" dirty="0" smtClean="0"/>
              <a:t> </a:t>
            </a:r>
            <a:r>
              <a:rPr lang="en-US" sz="1100" dirty="0"/>
              <a:t>	</a:t>
            </a:r>
          </a:p>
        </p:txBody>
      </p:sp>
      <p:sp>
        <p:nvSpPr>
          <p:cNvPr id="3" name="Закръглен правоъгълник 2"/>
          <p:cNvSpPr/>
          <p:nvPr/>
        </p:nvSpPr>
        <p:spPr>
          <a:xfrm>
            <a:off x="611560" y="4172177"/>
            <a:ext cx="187220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/>
              <a:t>ДОГОВОР 	</a:t>
            </a:r>
          </a:p>
        </p:txBody>
      </p:sp>
      <p:sp>
        <p:nvSpPr>
          <p:cNvPr id="4" name="Закръглен правоъгълник 3"/>
          <p:cNvSpPr/>
          <p:nvPr/>
        </p:nvSpPr>
        <p:spPr>
          <a:xfrm>
            <a:off x="611560" y="2775475"/>
            <a:ext cx="187220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dirty="0" smtClean="0"/>
          </a:p>
          <a:p>
            <a:r>
              <a:rPr lang="bg-BG" sz="1100" dirty="0" smtClean="0"/>
              <a:t>ДЪРЖАВЕН ВЕСТНИК</a:t>
            </a:r>
          </a:p>
          <a:p>
            <a:r>
              <a:rPr lang="bg-BG" sz="1100" dirty="0" smtClean="0"/>
              <a:t> </a:t>
            </a:r>
            <a:r>
              <a:rPr lang="bg-BG" sz="1100" dirty="0"/>
              <a:t>	</a:t>
            </a:r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3879911" y="2075542"/>
            <a:ext cx="1176262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 smtClean="0"/>
          </a:p>
          <a:p>
            <a:r>
              <a:rPr lang="bg-BG" sz="1100" dirty="0" smtClean="0"/>
              <a:t>Номер</a:t>
            </a:r>
            <a:endParaRPr lang="bg-BG" sz="1100" dirty="0"/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5446550" y="2057209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</a:t>
            </a:r>
            <a:endParaRPr lang="bg-BG" sz="1100" dirty="0"/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6885449" y="2057208"/>
            <a:ext cx="1101119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/>
          </a:p>
        </p:txBody>
      </p:sp>
      <p:sp>
        <p:nvSpPr>
          <p:cNvPr id="8" name="Закръглен правоъгълник 7"/>
          <p:cNvSpPr/>
          <p:nvPr/>
        </p:nvSpPr>
        <p:spPr>
          <a:xfrm>
            <a:off x="3879911" y="4152863"/>
            <a:ext cx="1176262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 smtClean="0"/>
          </a:p>
          <a:p>
            <a:r>
              <a:rPr lang="bg-BG" sz="1100" dirty="0" smtClean="0"/>
              <a:t>Номер</a:t>
            </a:r>
            <a:endParaRPr lang="bg-BG" sz="1100" dirty="0"/>
          </a:p>
        </p:txBody>
      </p:sp>
      <p:sp>
        <p:nvSpPr>
          <p:cNvPr id="9" name="Закръглен правоъгълник 8"/>
          <p:cNvSpPr/>
          <p:nvPr/>
        </p:nvSpPr>
        <p:spPr>
          <a:xfrm>
            <a:off x="5423082" y="4152863"/>
            <a:ext cx="1031341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 на сключване </a:t>
            </a:r>
            <a:endParaRPr lang="bg-BG" sz="1100" dirty="0"/>
          </a:p>
        </p:txBody>
      </p:sp>
      <p:sp>
        <p:nvSpPr>
          <p:cNvPr id="10" name="Закръглен правоъгълник 9"/>
          <p:cNvSpPr/>
          <p:nvPr/>
        </p:nvSpPr>
        <p:spPr>
          <a:xfrm>
            <a:off x="6915398" y="4125672"/>
            <a:ext cx="1101119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Ефективна дата</a:t>
            </a:r>
            <a:endParaRPr lang="bg-BG" sz="1100" dirty="0"/>
          </a:p>
        </p:txBody>
      </p:sp>
      <p:sp>
        <p:nvSpPr>
          <p:cNvPr id="11" name="Закръглен правоъгълник 10"/>
          <p:cNvSpPr/>
          <p:nvPr/>
        </p:nvSpPr>
        <p:spPr>
          <a:xfrm>
            <a:off x="3879911" y="2747188"/>
            <a:ext cx="1176262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 smtClean="0"/>
          </a:p>
          <a:p>
            <a:r>
              <a:rPr lang="bg-BG" sz="1100" dirty="0" smtClean="0"/>
              <a:t>Номер</a:t>
            </a:r>
            <a:endParaRPr lang="bg-BG" sz="1100" dirty="0"/>
          </a:p>
        </p:txBody>
      </p:sp>
      <p:sp>
        <p:nvSpPr>
          <p:cNvPr id="12" name="Закръглен правоъгълник 11"/>
          <p:cNvSpPr/>
          <p:nvPr/>
        </p:nvSpPr>
        <p:spPr>
          <a:xfrm>
            <a:off x="5423083" y="2726613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</a:t>
            </a:r>
            <a:endParaRPr lang="bg-BG" sz="1100" dirty="0"/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6915398" y="2715039"/>
            <a:ext cx="1101119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В сила</a:t>
            </a:r>
            <a:endParaRPr lang="bg-BG" sz="1100" dirty="0"/>
          </a:p>
        </p:txBody>
      </p:sp>
      <p:sp>
        <p:nvSpPr>
          <p:cNvPr id="21" name="Закръглен правоъгълник 20"/>
          <p:cNvSpPr/>
          <p:nvPr/>
        </p:nvSpPr>
        <p:spPr>
          <a:xfrm>
            <a:off x="611560" y="3477174"/>
            <a:ext cx="187220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dirty="0" smtClean="0"/>
          </a:p>
          <a:p>
            <a:r>
              <a:rPr lang="bg-BG" sz="1100" dirty="0" smtClean="0"/>
              <a:t>ИЗПРАЩАНЕ ПИСМО ДО КМЕТА</a:t>
            </a:r>
          </a:p>
          <a:p>
            <a:r>
              <a:rPr lang="bg-BG" sz="1100" dirty="0" smtClean="0"/>
              <a:t> </a:t>
            </a:r>
            <a:r>
              <a:rPr lang="bg-BG" sz="1100" dirty="0"/>
              <a:t>	</a:t>
            </a:r>
          </a:p>
        </p:txBody>
      </p:sp>
      <p:sp>
        <p:nvSpPr>
          <p:cNvPr id="22" name="Закръглен правоъгълник 21"/>
          <p:cNvSpPr/>
          <p:nvPr/>
        </p:nvSpPr>
        <p:spPr>
          <a:xfrm>
            <a:off x="3879911" y="3429000"/>
            <a:ext cx="1176262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</a:t>
            </a:r>
            <a:endParaRPr lang="bg-BG" sz="1100" dirty="0"/>
          </a:p>
        </p:txBody>
      </p:sp>
      <p:sp>
        <p:nvSpPr>
          <p:cNvPr id="23" name="Закръглен правоъгълник 22"/>
          <p:cNvSpPr/>
          <p:nvPr/>
        </p:nvSpPr>
        <p:spPr>
          <a:xfrm>
            <a:off x="5399480" y="3435121"/>
            <a:ext cx="1054944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Отговор/срок</a:t>
            </a:r>
            <a:endParaRPr lang="bg-BG" sz="1100" dirty="0"/>
          </a:p>
        </p:txBody>
      </p:sp>
      <p:sp>
        <p:nvSpPr>
          <p:cNvPr id="30" name="Контейнер за номер на слайда 29"/>
          <p:cNvSpPr>
            <a:spLocks noGrp="1"/>
          </p:cNvSpPr>
          <p:nvPr>
            <p:ph type="sldNum" sz="quarter" idx="12"/>
          </p:nvPr>
        </p:nvSpPr>
        <p:spPr>
          <a:xfrm>
            <a:off x="395536" y="6309320"/>
            <a:ext cx="395064" cy="365125"/>
          </a:xfrm>
        </p:spPr>
        <p:txBody>
          <a:bodyPr/>
          <a:lstStyle/>
          <a:p>
            <a:fld id="{527B12D7-096F-4467-9DCE-2A762D9F91B4}" type="slidenum">
              <a:rPr lang="bg-BG" smtClean="0"/>
              <a:t>14</a:t>
            </a:fld>
            <a:endParaRPr lang="bg-BG" dirty="0"/>
          </a:p>
        </p:txBody>
      </p:sp>
      <p:sp>
        <p:nvSpPr>
          <p:cNvPr id="31" name="Закръглен правоъгълник 30"/>
          <p:cNvSpPr/>
          <p:nvPr/>
        </p:nvSpPr>
        <p:spPr>
          <a:xfrm>
            <a:off x="446821" y="798209"/>
            <a:ext cx="2448271" cy="764703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400" dirty="0" smtClean="0"/>
              <a:t>Внасяне и разглеждане на заседание на МС по реда на чл.35 от УПМСНА</a:t>
            </a:r>
            <a:r>
              <a:rPr lang="bg-BG" sz="1100" dirty="0"/>
              <a:t>	</a:t>
            </a:r>
          </a:p>
        </p:txBody>
      </p:sp>
      <p:sp>
        <p:nvSpPr>
          <p:cNvPr id="32" name="Закръглен правоъгълник 31"/>
          <p:cNvSpPr/>
          <p:nvPr/>
        </p:nvSpPr>
        <p:spPr>
          <a:xfrm>
            <a:off x="3879911" y="996684"/>
            <a:ext cx="1176262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 на изпращане до МС</a:t>
            </a:r>
            <a:endParaRPr lang="bg-BG" sz="1100" dirty="0"/>
          </a:p>
        </p:txBody>
      </p:sp>
      <p:sp>
        <p:nvSpPr>
          <p:cNvPr id="33" name="Закръглен правоъгълник 32"/>
          <p:cNvSpPr/>
          <p:nvPr/>
        </p:nvSpPr>
        <p:spPr>
          <a:xfrm>
            <a:off x="5423505" y="1017746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 на заседание</a:t>
            </a:r>
            <a:endParaRPr lang="bg-BG" sz="1100" dirty="0"/>
          </a:p>
        </p:txBody>
      </p:sp>
      <p:sp>
        <p:nvSpPr>
          <p:cNvPr id="34" name="Закръглен правоъгълник 33"/>
          <p:cNvSpPr/>
          <p:nvPr/>
        </p:nvSpPr>
        <p:spPr>
          <a:xfrm>
            <a:off x="6814968" y="1002470"/>
            <a:ext cx="1201549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Номер на Протоколно решение</a:t>
            </a:r>
            <a:endParaRPr lang="bg-BG" sz="1100" dirty="0"/>
          </a:p>
        </p:txBody>
      </p:sp>
    </p:spTree>
    <p:extLst>
      <p:ext uri="{BB962C8B-B14F-4D97-AF65-F5344CB8AC3E}">
        <p14:creationId xmlns:p14="http://schemas.microsoft.com/office/powerpoint/2010/main" val="329138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кръглен правоъгълник 1"/>
          <p:cNvSpPr/>
          <p:nvPr/>
        </p:nvSpPr>
        <p:spPr>
          <a:xfrm>
            <a:off x="971600" y="836712"/>
            <a:ext cx="7272808" cy="40324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dirty="0" smtClean="0"/>
              <a:t>Справки:</a:t>
            </a:r>
          </a:p>
          <a:p>
            <a:pPr marL="342900" indent="-342900">
              <a:buAutoNum type="arabicPeriod"/>
            </a:pPr>
            <a:r>
              <a:rPr lang="bg-BG" dirty="0" smtClean="0"/>
              <a:t>По име на фирма</a:t>
            </a:r>
          </a:p>
          <a:p>
            <a:pPr marL="342900" indent="-342900">
              <a:buAutoNum type="arabicPeriod"/>
            </a:pPr>
            <a:r>
              <a:rPr lang="bg-BG" dirty="0" smtClean="0"/>
              <a:t>По име на площ</a:t>
            </a:r>
          </a:p>
          <a:p>
            <a:pPr marL="342900" indent="-342900">
              <a:buAutoNum type="arabicPeriod"/>
            </a:pPr>
            <a:r>
              <a:rPr lang="bg-BG" dirty="0" smtClean="0"/>
              <a:t>По населено място</a:t>
            </a:r>
          </a:p>
          <a:p>
            <a:pPr marL="342900" indent="-342900">
              <a:buAutoNum type="arabicPeriod"/>
            </a:pPr>
            <a:r>
              <a:rPr lang="bg-BG" dirty="0" smtClean="0"/>
              <a:t>По група полезни изкопаеми</a:t>
            </a:r>
          </a:p>
          <a:p>
            <a:pPr marL="342900" indent="-342900">
              <a:buAutoNum type="arabicPeriod"/>
            </a:pPr>
            <a:r>
              <a:rPr lang="bg-BG" dirty="0" smtClean="0"/>
              <a:t>По входящ номер</a:t>
            </a:r>
          </a:p>
          <a:p>
            <a:pPr marL="342900" indent="-342900">
              <a:buAutoNum type="arabicPeriod"/>
            </a:pPr>
            <a:r>
              <a:rPr lang="bg-BG" dirty="0" smtClean="0"/>
              <a:t>По година, месец на подаване на заявление</a:t>
            </a:r>
          </a:p>
          <a:p>
            <a:pPr marL="342900" indent="-342900">
              <a:buAutoNum type="arabicPeriod"/>
            </a:pPr>
            <a:r>
              <a:rPr lang="bg-BG" dirty="0" smtClean="0"/>
              <a:t>Справка за неприключени процедури</a:t>
            </a:r>
          </a:p>
          <a:p>
            <a:pPr marL="342900" indent="-342900">
              <a:buAutoNum type="arabicPeriod"/>
            </a:pPr>
            <a:r>
              <a:rPr lang="bg-BG" dirty="0" smtClean="0"/>
              <a:t>Справка по вид на процедурата: пряко, търг, конкурс</a:t>
            </a:r>
          </a:p>
          <a:p>
            <a:pPr marL="342900" indent="-342900">
              <a:buAutoNum type="arabicPeriod"/>
            </a:pPr>
            <a:r>
              <a:rPr lang="bg-BG" dirty="0" smtClean="0"/>
              <a:t>Възможност за генериране на справки от потребителя </a:t>
            </a:r>
          </a:p>
          <a:p>
            <a:pPr marL="342900" indent="-342900">
              <a:buAutoNum type="arabicPeriod"/>
            </a:pPr>
            <a:r>
              <a:rPr lang="bg-BG" dirty="0" smtClean="0"/>
              <a:t>Справка съгласуване по министерства</a:t>
            </a:r>
          </a:p>
          <a:p>
            <a:pPr marL="342900" indent="-342900">
              <a:buAutoNum type="arabicPeriod"/>
            </a:pPr>
            <a:r>
              <a:rPr lang="bg-BG" dirty="0" smtClean="0"/>
              <a:t>Други</a:t>
            </a:r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dirty="0" smtClean="0"/>
              <a:t> </a:t>
            </a:r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>
          <a:xfrm>
            <a:off x="395536" y="6381328"/>
            <a:ext cx="395064" cy="365125"/>
          </a:xfrm>
        </p:spPr>
        <p:txBody>
          <a:bodyPr/>
          <a:lstStyle/>
          <a:p>
            <a:fld id="{527B12D7-096F-4467-9DCE-2A762D9F91B4}" type="slidenum">
              <a:rPr lang="bg-BG" smtClean="0"/>
              <a:t>15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3803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599928" cy="365125"/>
          </a:xfrm>
        </p:spPr>
        <p:txBody>
          <a:bodyPr/>
          <a:lstStyle/>
          <a:p>
            <a:endParaRPr lang="bg-BG" dirty="0" smtClean="0"/>
          </a:p>
          <a:p>
            <a:r>
              <a:rPr lang="bg-BG" dirty="0" smtClean="0"/>
              <a:t>Модул </a:t>
            </a:r>
            <a:r>
              <a:rPr lang="bg-BG" dirty="0"/>
              <a:t>системни настройки</a:t>
            </a:r>
          </a:p>
          <a:p>
            <a:endParaRPr lang="bg-BG" dirty="0"/>
          </a:p>
        </p:txBody>
      </p:sp>
      <p:sp>
        <p:nvSpPr>
          <p:cNvPr id="3" name="Контейнер за номер на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16</a:t>
            </a:fld>
            <a:endParaRPr lang="bg-BG"/>
          </a:p>
        </p:txBody>
      </p:sp>
      <p:sp>
        <p:nvSpPr>
          <p:cNvPr id="4" name="Закръглен правоъгълник 3"/>
          <p:cNvSpPr/>
          <p:nvPr/>
        </p:nvSpPr>
        <p:spPr>
          <a:xfrm>
            <a:off x="1979712" y="1155287"/>
            <a:ext cx="4680520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Административен модул: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Правила за достъп до съдържание</a:t>
            </a:r>
          </a:p>
          <a:p>
            <a:pPr marL="285750" indent="-285750">
              <a:buFontTx/>
              <a:buChar char="-"/>
            </a:pPr>
            <a:r>
              <a:rPr lang="bg-BG" dirty="0" smtClean="0"/>
              <a:t>други</a:t>
            </a:r>
            <a:endParaRPr lang="bg-BG" dirty="0"/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1979712" y="2595447"/>
            <a:ext cx="4680520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Модул системни настройки</a:t>
            </a:r>
            <a:endParaRPr lang="bg-BG" dirty="0"/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1979712" y="4035607"/>
            <a:ext cx="475252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Модул генериране на пароли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72542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кръглен правоъгълник 1"/>
          <p:cNvSpPr/>
          <p:nvPr/>
        </p:nvSpPr>
        <p:spPr>
          <a:xfrm>
            <a:off x="6815902" y="44624"/>
            <a:ext cx="2232248" cy="28803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Добре дошли Гн. ….</a:t>
            </a:r>
            <a:endParaRPr lang="bg-BG" dirty="0"/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4211578" y="2197193"/>
            <a:ext cx="1440160" cy="64807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 smtClean="0"/>
              <a:t>Съгласуване по  </a:t>
            </a:r>
            <a:r>
              <a:rPr lang="bg-BG" sz="1400" dirty="0"/>
              <a:t>чл. 26 от ЗПБ</a:t>
            </a:r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5951754" y="2204864"/>
            <a:ext cx="1368152" cy="64807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/>
              <a:t>С</a:t>
            </a:r>
            <a:r>
              <a:rPr lang="bg-BG" sz="1400" dirty="0" smtClean="0"/>
              <a:t>ъгласуване </a:t>
            </a:r>
            <a:r>
              <a:rPr lang="bg-BG" sz="1400" dirty="0"/>
              <a:t>по чл. 32 от УПМСНА </a:t>
            </a:r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2051720" y="476672"/>
            <a:ext cx="4248472" cy="9361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b="1" dirty="0" smtClean="0"/>
              <a:t>Процедура </a:t>
            </a:r>
            <a:r>
              <a:rPr lang="bg-BG" sz="2400" b="1" dirty="0"/>
              <a:t>по издаване на </a:t>
            </a:r>
            <a:r>
              <a:rPr lang="bg-BG" sz="2400" b="1" dirty="0" smtClean="0"/>
              <a:t>разрешение </a:t>
            </a:r>
            <a:endParaRPr lang="bg-BG" sz="2400" b="1" dirty="0"/>
          </a:p>
        </p:txBody>
      </p:sp>
      <p:sp>
        <p:nvSpPr>
          <p:cNvPr id="21" name="Закръглен правоъгълник 20"/>
          <p:cNvSpPr/>
          <p:nvPr/>
        </p:nvSpPr>
        <p:spPr>
          <a:xfrm>
            <a:off x="2183370" y="2187174"/>
            <a:ext cx="1728192" cy="64807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200" dirty="0"/>
              <a:t>Изпълнение на </a:t>
            </a:r>
            <a:r>
              <a:rPr lang="bg-BG" sz="1200" dirty="0" smtClean="0"/>
              <a:t>критериите </a:t>
            </a:r>
            <a:r>
              <a:rPr lang="bg-BG" sz="1200" dirty="0"/>
              <a:t>за даване ход на преписката</a:t>
            </a:r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>
          <a:xfrm>
            <a:off x="323528" y="6409208"/>
            <a:ext cx="478726" cy="261053"/>
          </a:xfrm>
        </p:spPr>
        <p:txBody>
          <a:bodyPr/>
          <a:lstStyle/>
          <a:p>
            <a:fld id="{527B12D7-096F-4467-9DCE-2A762D9F91B4}" type="slidenum">
              <a:rPr lang="bg-BG" smtClean="0"/>
              <a:t>2</a:t>
            </a:fld>
            <a:endParaRPr lang="bg-BG" dirty="0"/>
          </a:p>
        </p:txBody>
      </p:sp>
      <p:sp>
        <p:nvSpPr>
          <p:cNvPr id="22" name="Правоъгълник 21"/>
          <p:cNvSpPr/>
          <p:nvPr/>
        </p:nvSpPr>
        <p:spPr>
          <a:xfrm>
            <a:off x="7679998" y="612720"/>
            <a:ext cx="1152128" cy="35222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 Смяна на парола и име </a:t>
            </a:r>
            <a:endParaRPr lang="bg-BG" sz="1100" dirty="0"/>
          </a:p>
        </p:txBody>
      </p:sp>
      <p:sp>
        <p:nvSpPr>
          <p:cNvPr id="24" name="Закръглен правоъгълник 23"/>
          <p:cNvSpPr/>
          <p:nvPr/>
        </p:nvSpPr>
        <p:spPr>
          <a:xfrm>
            <a:off x="371186" y="2204864"/>
            <a:ext cx="1512168" cy="64807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 smtClean="0"/>
              <a:t>Потребителски профил</a:t>
            </a:r>
            <a:endParaRPr lang="bg-BG" sz="1400" dirty="0"/>
          </a:p>
        </p:txBody>
      </p:sp>
      <p:sp>
        <p:nvSpPr>
          <p:cNvPr id="7" name="Контейнер за долния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dirty="0" smtClean="0"/>
              <a:t>Първа вътрешна страница</a:t>
            </a:r>
            <a:endParaRPr lang="bg-BG" dirty="0"/>
          </a:p>
        </p:txBody>
      </p:sp>
      <p:sp>
        <p:nvSpPr>
          <p:cNvPr id="23" name="Закръглен правоъгълник 22"/>
          <p:cNvSpPr/>
          <p:nvPr/>
        </p:nvSpPr>
        <p:spPr>
          <a:xfrm>
            <a:off x="7524328" y="6201307"/>
            <a:ext cx="1307798" cy="32934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Отпечатай</a:t>
            </a:r>
            <a:endParaRPr lang="bg-BG" dirty="0"/>
          </a:p>
        </p:txBody>
      </p:sp>
      <p:sp>
        <p:nvSpPr>
          <p:cNvPr id="25" name="Закръглен правоъгълник 24"/>
          <p:cNvSpPr/>
          <p:nvPr/>
        </p:nvSpPr>
        <p:spPr>
          <a:xfrm>
            <a:off x="7474303" y="5556360"/>
            <a:ext cx="1368152" cy="51030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Изтегли: </a:t>
            </a:r>
            <a:r>
              <a:rPr lang="en-US" dirty="0" smtClean="0"/>
              <a:t>Word; PDF</a:t>
            </a:r>
            <a:endParaRPr lang="bg-BG" dirty="0"/>
          </a:p>
        </p:txBody>
      </p:sp>
      <p:sp>
        <p:nvSpPr>
          <p:cNvPr id="8" name="Закръглен правоъгълник 7"/>
          <p:cNvSpPr/>
          <p:nvPr/>
        </p:nvSpPr>
        <p:spPr>
          <a:xfrm>
            <a:off x="371186" y="3313738"/>
            <a:ext cx="1884396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 smtClean="0"/>
              <a:t>Издаване на разрешение и скючване на договор</a:t>
            </a:r>
            <a:endParaRPr lang="bg-BG" sz="1400" dirty="0"/>
          </a:p>
        </p:txBody>
      </p:sp>
      <p:sp>
        <p:nvSpPr>
          <p:cNvPr id="26" name="Закръглен правоъгълник 25"/>
          <p:cNvSpPr/>
          <p:nvPr/>
        </p:nvSpPr>
        <p:spPr>
          <a:xfrm>
            <a:off x="2555776" y="3313739"/>
            <a:ext cx="2016224" cy="720079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400" dirty="0" smtClean="0"/>
              <a:t>Внасяне на заседание на МС по реда на чл.35 от УПМСНА</a:t>
            </a:r>
            <a:r>
              <a:rPr lang="bg-BG" sz="1100" dirty="0"/>
              <a:t>	</a:t>
            </a:r>
          </a:p>
        </p:txBody>
      </p:sp>
      <p:sp>
        <p:nvSpPr>
          <p:cNvPr id="27" name="Закръглен правоъгълник 26"/>
          <p:cNvSpPr/>
          <p:nvPr/>
        </p:nvSpPr>
        <p:spPr>
          <a:xfrm>
            <a:off x="7619923" y="2197193"/>
            <a:ext cx="1307798" cy="638053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 smtClean="0"/>
              <a:t>Протоколно </a:t>
            </a:r>
            <a:r>
              <a:rPr lang="bg-BG" sz="1400" dirty="0"/>
              <a:t>р</a:t>
            </a:r>
            <a:r>
              <a:rPr lang="bg-BG" sz="1400" dirty="0" smtClean="0"/>
              <a:t>ешение на МС </a:t>
            </a:r>
            <a:endParaRPr lang="bg-BG" sz="1400" dirty="0"/>
          </a:p>
        </p:txBody>
      </p:sp>
    </p:spTree>
    <p:extLst>
      <p:ext uri="{BB962C8B-B14F-4D97-AF65-F5344CB8AC3E}">
        <p14:creationId xmlns:p14="http://schemas.microsoft.com/office/powerpoint/2010/main" val="19941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номер на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3</a:t>
            </a:fld>
            <a:endParaRPr lang="bg-BG" dirty="0"/>
          </a:p>
        </p:txBody>
      </p:sp>
      <p:sp>
        <p:nvSpPr>
          <p:cNvPr id="4" name="Закръглен правоъгълник 3"/>
          <p:cNvSpPr/>
          <p:nvPr/>
        </p:nvSpPr>
        <p:spPr>
          <a:xfrm>
            <a:off x="3239852" y="116632"/>
            <a:ext cx="2664296" cy="64807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Потребителски профил</a:t>
            </a:r>
            <a:endParaRPr lang="bg-BG" dirty="0"/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707185" y="1059625"/>
            <a:ext cx="13681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/>
              <a:t>                 ID</a:t>
            </a:r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707185" y="4444879"/>
            <a:ext cx="13681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cap="all" dirty="0" smtClean="0"/>
              <a:t>Основание</a:t>
            </a:r>
            <a:endParaRPr lang="bg-BG" sz="1100" cap="all" dirty="0"/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707185" y="3316461"/>
            <a:ext cx="13681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cap="all" dirty="0" err="1" smtClean="0"/>
              <a:t>Писмо</a:t>
            </a:r>
            <a:r>
              <a:rPr lang="ru-RU" sz="1100" dirty="0" smtClean="0"/>
              <a:t> </a:t>
            </a:r>
            <a:endParaRPr lang="bg-BG" sz="1100" dirty="0"/>
          </a:p>
        </p:txBody>
      </p:sp>
      <p:sp>
        <p:nvSpPr>
          <p:cNvPr id="8" name="Закръглен правоъгълник 7"/>
          <p:cNvSpPr/>
          <p:nvPr/>
        </p:nvSpPr>
        <p:spPr>
          <a:xfrm>
            <a:off x="707185" y="3880670"/>
            <a:ext cx="13681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cap="all" smtClean="0"/>
              <a:t>Плащане</a:t>
            </a:r>
            <a:r>
              <a:rPr lang="ru-RU" sz="1100" smtClean="0"/>
              <a:t> </a:t>
            </a:r>
            <a:endParaRPr lang="bg-BG" sz="1100"/>
          </a:p>
        </p:txBody>
      </p:sp>
      <p:sp>
        <p:nvSpPr>
          <p:cNvPr id="9" name="Закръглен правоъгълник 8"/>
          <p:cNvSpPr/>
          <p:nvPr/>
        </p:nvSpPr>
        <p:spPr>
          <a:xfrm>
            <a:off x="707185" y="5009088"/>
            <a:ext cx="13681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cap="all" err="1" smtClean="0"/>
              <a:t>Заявка_Етап</a:t>
            </a:r>
            <a:endParaRPr lang="bg-BG" sz="1100" cap="all"/>
          </a:p>
        </p:txBody>
      </p:sp>
      <p:sp>
        <p:nvSpPr>
          <p:cNvPr id="10" name="Закръглен правоъгълник 9"/>
          <p:cNvSpPr/>
          <p:nvPr/>
        </p:nvSpPr>
        <p:spPr>
          <a:xfrm>
            <a:off x="707185" y="2188043"/>
            <a:ext cx="13681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smtClean="0"/>
              <a:t>           ФИРМА</a:t>
            </a:r>
          </a:p>
        </p:txBody>
      </p:sp>
      <p:sp>
        <p:nvSpPr>
          <p:cNvPr id="11" name="Закръглен правоъгълник 10"/>
          <p:cNvSpPr/>
          <p:nvPr/>
        </p:nvSpPr>
        <p:spPr>
          <a:xfrm>
            <a:off x="707185" y="5573297"/>
            <a:ext cx="13681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cap="all" dirty="0" err="1" smtClean="0"/>
              <a:t>Група_</a:t>
            </a:r>
            <a:r>
              <a:rPr lang="bg-BG" sz="1100" dirty="0" err="1" smtClean="0"/>
              <a:t>ПИ</a:t>
            </a:r>
            <a:endParaRPr lang="bg-BG" sz="1100" dirty="0"/>
          </a:p>
        </p:txBody>
      </p:sp>
      <p:sp>
        <p:nvSpPr>
          <p:cNvPr id="12" name="Закръглен правоъгълник 11"/>
          <p:cNvSpPr/>
          <p:nvPr/>
        </p:nvSpPr>
        <p:spPr>
          <a:xfrm>
            <a:off x="2806049" y="1623834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cap="all" smtClean="0"/>
              <a:t>име на площта </a:t>
            </a:r>
            <a:r>
              <a:rPr lang="bg-BG" sz="1100"/>
              <a:t>	</a:t>
            </a:r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2806049" y="3316461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cap="all"/>
              <a:t>входящ номер 	</a:t>
            </a:r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2806049" y="3880670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cap="all"/>
              <a:t>дата на </a:t>
            </a:r>
            <a:r>
              <a:rPr lang="ru-RU" sz="1100" cap="all" err="1"/>
              <a:t>плащане</a:t>
            </a:r>
            <a:r>
              <a:rPr lang="ru-RU" sz="1100" cap="all"/>
              <a:t> на </a:t>
            </a:r>
            <a:r>
              <a:rPr lang="ru-RU" sz="1100" cap="all" err="1"/>
              <a:t>таксата</a:t>
            </a:r>
            <a:r>
              <a:rPr lang="ru-RU" sz="1100" cap="all"/>
              <a:t> -заявление </a:t>
            </a:r>
            <a:r>
              <a:rPr lang="ru-RU" sz="1100"/>
              <a:t>	</a:t>
            </a:r>
          </a:p>
        </p:txBody>
      </p:sp>
      <p:sp>
        <p:nvSpPr>
          <p:cNvPr id="15" name="Закръглен правоъгълник 14"/>
          <p:cNvSpPr/>
          <p:nvPr/>
        </p:nvSpPr>
        <p:spPr>
          <a:xfrm>
            <a:off x="2806049" y="2188043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cap="all"/>
              <a:t>име на фирмата-заявител </a:t>
            </a:r>
            <a:r>
              <a:rPr lang="bg-BG" sz="1100"/>
              <a:t>	</a:t>
            </a:r>
          </a:p>
        </p:txBody>
      </p:sp>
      <p:sp>
        <p:nvSpPr>
          <p:cNvPr id="16" name="Закръглен правоъгълник 15"/>
          <p:cNvSpPr/>
          <p:nvPr/>
        </p:nvSpPr>
        <p:spPr>
          <a:xfrm>
            <a:off x="2806049" y="4444879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cap="all"/>
              <a:t>основание от ЗПБ за </a:t>
            </a:r>
            <a:r>
              <a:rPr lang="ru-RU" sz="1100" cap="all" err="1"/>
              <a:t>кандидатстване</a:t>
            </a:r>
            <a:r>
              <a:rPr lang="ru-RU" sz="1100" cap="all"/>
              <a:t> </a:t>
            </a:r>
            <a:r>
              <a:rPr lang="ru-RU" sz="1100"/>
              <a:t>	</a:t>
            </a:r>
          </a:p>
        </p:txBody>
      </p:sp>
      <p:sp>
        <p:nvSpPr>
          <p:cNvPr id="17" name="Закръглен правоъгълник 16"/>
          <p:cNvSpPr/>
          <p:nvPr/>
        </p:nvSpPr>
        <p:spPr>
          <a:xfrm>
            <a:off x="2806049" y="5009088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cap="all"/>
              <a:t>търсене и проучване/</a:t>
            </a:r>
            <a:r>
              <a:rPr lang="bg-BG" sz="1100" cap="all" err="1"/>
              <a:t>проучване</a:t>
            </a:r>
            <a:r>
              <a:rPr lang="bg-BG" sz="1100" cap="all"/>
              <a:t> </a:t>
            </a:r>
            <a:r>
              <a:rPr lang="bg-BG" sz="1100"/>
              <a:t>	</a:t>
            </a:r>
          </a:p>
        </p:txBody>
      </p:sp>
      <p:sp>
        <p:nvSpPr>
          <p:cNvPr id="18" name="Закръглен правоъгълник 17"/>
          <p:cNvSpPr/>
          <p:nvPr/>
        </p:nvSpPr>
        <p:spPr>
          <a:xfrm>
            <a:off x="2806049" y="5573297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cap="all" dirty="0"/>
              <a:t>група подземни богатства </a:t>
            </a:r>
            <a:r>
              <a:rPr lang="bg-BG" sz="1100" dirty="0"/>
              <a:t>	</a:t>
            </a:r>
          </a:p>
        </p:txBody>
      </p:sp>
      <p:sp>
        <p:nvSpPr>
          <p:cNvPr id="19" name="Закръглен правоъгълник 18"/>
          <p:cNvSpPr/>
          <p:nvPr/>
        </p:nvSpPr>
        <p:spPr>
          <a:xfrm>
            <a:off x="2806049" y="1059625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cap="all" dirty="0" smtClean="0"/>
              <a:t>пореден </a:t>
            </a:r>
            <a:r>
              <a:rPr lang="bg-BG" sz="1100" cap="all" dirty="0"/>
              <a:t>номер </a:t>
            </a:r>
            <a:r>
              <a:rPr lang="bg-BG" sz="1100" dirty="0"/>
              <a:t>	</a:t>
            </a:r>
          </a:p>
        </p:txBody>
      </p:sp>
      <p:sp>
        <p:nvSpPr>
          <p:cNvPr id="20" name="Закръглен правоъгълник 19"/>
          <p:cNvSpPr/>
          <p:nvPr/>
        </p:nvSpPr>
        <p:spPr>
          <a:xfrm>
            <a:off x="707185" y="2752252"/>
            <a:ext cx="13681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cap="all" smtClean="0"/>
              <a:t>Адрес на фирмата</a:t>
            </a:r>
            <a:endParaRPr lang="bg-BG" sz="1100" cap="all"/>
          </a:p>
        </p:txBody>
      </p:sp>
      <p:sp>
        <p:nvSpPr>
          <p:cNvPr id="21" name="Закръглен правоъгълник 20"/>
          <p:cNvSpPr/>
          <p:nvPr/>
        </p:nvSpPr>
        <p:spPr>
          <a:xfrm>
            <a:off x="2806049" y="2752252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cap="all" dirty="0" smtClean="0"/>
              <a:t>Адрес и </a:t>
            </a:r>
            <a:r>
              <a:rPr lang="ru-RU" sz="1100" cap="all" dirty="0" err="1" smtClean="0"/>
              <a:t>Телефонни</a:t>
            </a:r>
            <a:r>
              <a:rPr lang="ru-RU" sz="1100" cap="all" dirty="0" smtClean="0"/>
              <a:t> номера на </a:t>
            </a:r>
            <a:r>
              <a:rPr lang="ru-RU" sz="1100" cap="all" dirty="0" err="1" smtClean="0"/>
              <a:t>фирмата</a:t>
            </a:r>
            <a:r>
              <a:rPr lang="ru-RU" sz="1100" dirty="0"/>
              <a:t>	</a:t>
            </a:r>
          </a:p>
        </p:txBody>
      </p:sp>
      <p:sp>
        <p:nvSpPr>
          <p:cNvPr id="22" name="Закръглен правоъгълник 21"/>
          <p:cNvSpPr/>
          <p:nvPr/>
        </p:nvSpPr>
        <p:spPr>
          <a:xfrm>
            <a:off x="707185" y="1623834"/>
            <a:ext cx="13681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smtClean="0"/>
              <a:t>            ПЛОЩ</a:t>
            </a:r>
          </a:p>
        </p:txBody>
      </p:sp>
      <p:sp>
        <p:nvSpPr>
          <p:cNvPr id="23" name="Закръглен правоъгълник 22"/>
          <p:cNvSpPr/>
          <p:nvPr/>
        </p:nvSpPr>
        <p:spPr>
          <a:xfrm>
            <a:off x="707185" y="6137510"/>
            <a:ext cx="13681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cap="all" dirty="0" smtClean="0"/>
              <a:t>Имейл</a:t>
            </a:r>
            <a:endParaRPr lang="bg-BG" sz="1100" dirty="0"/>
          </a:p>
        </p:txBody>
      </p:sp>
      <p:sp>
        <p:nvSpPr>
          <p:cNvPr id="24" name="Закръглен правоъгълник 23"/>
          <p:cNvSpPr/>
          <p:nvPr/>
        </p:nvSpPr>
        <p:spPr>
          <a:xfrm>
            <a:off x="2806049" y="6137510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cap="all" dirty="0" smtClean="0"/>
              <a:t>Емайл адрес</a:t>
            </a:r>
            <a:r>
              <a:rPr lang="bg-BG" sz="1100" dirty="0"/>
              <a:t>	</a:t>
            </a:r>
          </a:p>
        </p:txBody>
      </p:sp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>
          <a:xfrm>
            <a:off x="3124200" y="6569558"/>
            <a:ext cx="2895600" cy="288442"/>
          </a:xfrm>
        </p:spPr>
        <p:txBody>
          <a:bodyPr/>
          <a:lstStyle/>
          <a:p>
            <a:endParaRPr lang="bg-BG" dirty="0" smtClean="0"/>
          </a:p>
          <a:p>
            <a:r>
              <a:rPr lang="bg-BG" dirty="0" smtClean="0"/>
              <a:t>Потребителски </a:t>
            </a:r>
            <a:r>
              <a:rPr lang="bg-BG" dirty="0"/>
              <a:t>профил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435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номер на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4</a:t>
            </a:fld>
            <a:endParaRPr lang="bg-BG" dirty="0"/>
          </a:p>
        </p:txBody>
      </p:sp>
      <p:sp>
        <p:nvSpPr>
          <p:cNvPr id="4" name="Закръглен правоъгълник 3"/>
          <p:cNvSpPr/>
          <p:nvPr/>
        </p:nvSpPr>
        <p:spPr>
          <a:xfrm>
            <a:off x="738936" y="5972402"/>
            <a:ext cx="13681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smtClean="0"/>
              <a:t>  Воде</a:t>
            </a:r>
            <a:r>
              <a:rPr lang="bg-BG" sz="1100"/>
              <a:t>щ</a:t>
            </a:r>
            <a:r>
              <a:rPr lang="ru-RU" sz="1100" smtClean="0"/>
              <a:t> експерт</a:t>
            </a:r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2231333" y="5972402"/>
            <a:ext cx="559961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cap="all" dirty="0" smtClean="0"/>
              <a:t>Име и телефонни номера </a:t>
            </a:r>
            <a:r>
              <a:rPr lang="bg-BG" sz="1100" cap="all" smtClean="0"/>
              <a:t>и имейл </a:t>
            </a:r>
            <a:r>
              <a:rPr lang="bg-BG" sz="1100" cap="all" dirty="0" smtClean="0"/>
              <a:t>адрес</a:t>
            </a:r>
            <a:r>
              <a:rPr lang="bg-BG" sz="1100" dirty="0"/>
              <a:t>	</a:t>
            </a:r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650288" y="548680"/>
            <a:ext cx="15454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cap="all" dirty="0" smtClean="0"/>
              <a:t>Местоположение на площта</a:t>
            </a:r>
            <a:endParaRPr lang="bg-BG" sz="1100" cap="all" dirty="0"/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2928500" y="548680"/>
            <a:ext cx="563180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cap="all" dirty="0" smtClean="0"/>
              <a:t>Землище, община, област</a:t>
            </a:r>
            <a:endParaRPr lang="bg-BG" sz="1100" cap="all" dirty="0"/>
          </a:p>
        </p:txBody>
      </p:sp>
      <p:sp>
        <p:nvSpPr>
          <p:cNvPr id="8" name="Закръглен правоъгълник 7"/>
          <p:cNvSpPr/>
          <p:nvPr/>
        </p:nvSpPr>
        <p:spPr>
          <a:xfrm>
            <a:off x="650288" y="2124742"/>
            <a:ext cx="15454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cap="all" dirty="0" smtClean="0"/>
              <a:t>Срок на заявлението</a:t>
            </a:r>
            <a:endParaRPr lang="bg-BG" sz="1100" cap="all" dirty="0"/>
          </a:p>
        </p:txBody>
      </p:sp>
      <p:sp>
        <p:nvSpPr>
          <p:cNvPr id="9" name="Закръглен правоъгълник 8"/>
          <p:cNvSpPr/>
          <p:nvPr/>
        </p:nvSpPr>
        <p:spPr>
          <a:xfrm>
            <a:off x="650288" y="1336711"/>
            <a:ext cx="153934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cap="all" smtClean="0"/>
              <a:t>Големина на площ</a:t>
            </a:r>
            <a:r>
              <a:rPr lang="en-US" sz="1100" cap="all" smtClean="0"/>
              <a:t>t</a:t>
            </a:r>
            <a:r>
              <a:rPr lang="bg-BG" sz="1100" cap="all" smtClean="0"/>
              <a:t>а</a:t>
            </a:r>
            <a:endParaRPr lang="bg-BG" sz="1100" cap="all"/>
          </a:p>
        </p:txBody>
      </p:sp>
      <p:sp>
        <p:nvSpPr>
          <p:cNvPr id="10" name="Закръглен правоъгълник 9"/>
          <p:cNvSpPr/>
          <p:nvPr/>
        </p:nvSpPr>
        <p:spPr>
          <a:xfrm>
            <a:off x="650288" y="2912774"/>
            <a:ext cx="1539342" cy="4442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dirty="0" smtClean="0"/>
          </a:p>
          <a:p>
            <a:r>
              <a:rPr lang="bg-BG" sz="1100" dirty="0" smtClean="0"/>
              <a:t>Координатно описание на площта </a:t>
            </a:r>
            <a:r>
              <a:rPr lang="bg-BG" sz="1100" dirty="0"/>
              <a:t>	</a:t>
            </a:r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2928500" y="2912774"/>
            <a:ext cx="5631808" cy="4442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Списък с координати на граничните точки описващи площта: координатна система – 1970 г.</a:t>
            </a:r>
            <a:r>
              <a:rPr lang="bg-BG" sz="1100" dirty="0"/>
              <a:t>	</a:t>
            </a:r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7884368" y="5157192"/>
            <a:ext cx="1026114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/>
              <a:t>   Отпечатай</a:t>
            </a:r>
          </a:p>
        </p:txBody>
      </p:sp>
      <p:sp>
        <p:nvSpPr>
          <p:cNvPr id="15" name="Закръглен правоъгълник 14"/>
          <p:cNvSpPr/>
          <p:nvPr/>
        </p:nvSpPr>
        <p:spPr>
          <a:xfrm>
            <a:off x="7918616" y="5577834"/>
            <a:ext cx="991866" cy="2994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/>
              <a:t>   </a:t>
            </a:r>
            <a:r>
              <a:rPr lang="ru-RU" sz="1100" dirty="0" err="1" smtClean="0"/>
              <a:t>Промени</a:t>
            </a:r>
            <a:endParaRPr lang="ru-RU" sz="1100" dirty="0" smtClean="0"/>
          </a:p>
        </p:txBody>
      </p:sp>
      <p:sp>
        <p:nvSpPr>
          <p:cNvPr id="16" name="Закръглен правоъгълник 15"/>
          <p:cNvSpPr/>
          <p:nvPr/>
        </p:nvSpPr>
        <p:spPr>
          <a:xfrm>
            <a:off x="7918616" y="5989054"/>
            <a:ext cx="991866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/>
              <a:t>   </a:t>
            </a:r>
            <a:r>
              <a:rPr lang="ru-RU" sz="1100" dirty="0" err="1" smtClean="0"/>
              <a:t>Запази</a:t>
            </a:r>
            <a:endParaRPr lang="ru-RU" sz="1100" dirty="0" smtClean="0"/>
          </a:p>
        </p:txBody>
      </p:sp>
      <p:sp>
        <p:nvSpPr>
          <p:cNvPr id="17" name="Контейнер за долния колонтитул 1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88442"/>
          </a:xfrm>
        </p:spPr>
        <p:txBody>
          <a:bodyPr/>
          <a:lstStyle/>
          <a:p>
            <a:endParaRPr lang="bg-BG" dirty="0" smtClean="0"/>
          </a:p>
          <a:p>
            <a:r>
              <a:rPr lang="bg-BG" dirty="0" smtClean="0"/>
              <a:t>Потребителски </a:t>
            </a:r>
            <a:r>
              <a:rPr lang="bg-BG" dirty="0"/>
              <a:t>профил</a:t>
            </a:r>
          </a:p>
          <a:p>
            <a:endParaRPr lang="bg-BG" dirty="0"/>
          </a:p>
        </p:txBody>
      </p:sp>
      <p:sp>
        <p:nvSpPr>
          <p:cNvPr id="18" name="Закръглен правоъгълник 17"/>
          <p:cNvSpPr/>
          <p:nvPr/>
        </p:nvSpPr>
        <p:spPr>
          <a:xfrm>
            <a:off x="2928500" y="1299378"/>
            <a:ext cx="563180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cap="all" dirty="0" smtClean="0"/>
              <a:t>Квадратни километри</a:t>
            </a:r>
            <a:endParaRPr lang="bg-BG" sz="1100" cap="all" dirty="0"/>
          </a:p>
        </p:txBody>
      </p:sp>
      <p:sp>
        <p:nvSpPr>
          <p:cNvPr id="19" name="Закръглен правоъгълник 18"/>
          <p:cNvSpPr/>
          <p:nvPr/>
        </p:nvSpPr>
        <p:spPr>
          <a:xfrm>
            <a:off x="2918907" y="2124742"/>
            <a:ext cx="563180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cap="all" dirty="0" smtClean="0"/>
              <a:t>Година, месец</a:t>
            </a:r>
            <a:endParaRPr lang="bg-BG" sz="1100" cap="all" dirty="0"/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224565"/>
              </p:ext>
            </p:extLst>
          </p:nvPr>
        </p:nvGraphicFramePr>
        <p:xfrm>
          <a:off x="4283968" y="3436780"/>
          <a:ext cx="2376264" cy="23440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2088"/>
                <a:gridCol w="792088"/>
                <a:gridCol w="792088"/>
              </a:tblGrid>
              <a:tr h="180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 dirty="0">
                          <a:effectLst/>
                        </a:rPr>
                        <a:t>Номер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X(m)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 dirty="0">
                          <a:effectLst/>
                        </a:rPr>
                        <a:t>Y(m)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1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4599119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8507784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2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4598887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8507559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3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4598854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8507750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4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4598724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8507759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5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4598798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 dirty="0">
                          <a:effectLst/>
                        </a:rPr>
                        <a:t>8507634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6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4598542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8507623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7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4598397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8507461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8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4598326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8507349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9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4598368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8506817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10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4598397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8507461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11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4598326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8507349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12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>
                          <a:effectLst/>
                        </a:rPr>
                        <a:t>4598368</a:t>
                      </a:r>
                      <a:endParaRPr lang="bg-BG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u="none" strike="noStrike" dirty="0">
                          <a:effectLst/>
                        </a:rPr>
                        <a:t>8506817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720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кръглен правоъгълник 2"/>
          <p:cNvSpPr/>
          <p:nvPr/>
        </p:nvSpPr>
        <p:spPr>
          <a:xfrm>
            <a:off x="7812361" y="6227415"/>
            <a:ext cx="1313248" cy="29793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mtClean="0"/>
              <a:t>Отпечатай</a:t>
            </a:r>
            <a:endParaRPr lang="bg-BG"/>
          </a:p>
        </p:txBody>
      </p:sp>
      <p:sp>
        <p:nvSpPr>
          <p:cNvPr id="4" name="Закръглен правоъгълник 3"/>
          <p:cNvSpPr/>
          <p:nvPr/>
        </p:nvSpPr>
        <p:spPr>
          <a:xfrm>
            <a:off x="334272" y="2930732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smtClean="0"/>
              <a:t>Местоположение на площта</a:t>
            </a:r>
            <a:endParaRPr lang="bg-BG" sz="1100"/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334272" y="1776962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smtClean="0"/>
              <a:t>Подземните богатства по чл.2, ал. 1, за които се иска разрешение</a:t>
            </a:r>
            <a:endParaRPr lang="bg-BG" sz="1100"/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334272" y="1180283"/>
            <a:ext cx="2897195" cy="4320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800" dirty="0" smtClean="0"/>
              <a:t>Заявление </a:t>
            </a:r>
            <a:r>
              <a:rPr lang="bg-BG" sz="800" dirty="0" err="1" smtClean="0"/>
              <a:t>съдърж</a:t>
            </a:r>
            <a:r>
              <a:rPr lang="en-US" sz="800" dirty="0" smtClean="0"/>
              <a:t>a</a:t>
            </a:r>
            <a:r>
              <a:rPr lang="bg-BG" sz="800" dirty="0" smtClean="0"/>
              <a:t>що трите имена,адреса и гражданство на  физическото лице  или наименованието, седалището, фирмената регистрация и националността на юридическото лице</a:t>
            </a:r>
            <a:endParaRPr lang="bg-BG" sz="800" dirty="0"/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334272" y="2353847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smtClean="0"/>
              <a:t>Наименование на площта</a:t>
            </a:r>
            <a:endParaRPr lang="bg-BG" sz="1100"/>
          </a:p>
        </p:txBody>
      </p:sp>
      <p:sp>
        <p:nvSpPr>
          <p:cNvPr id="8" name="Закръглен правоъгълник 7"/>
          <p:cNvSpPr/>
          <p:nvPr/>
        </p:nvSpPr>
        <p:spPr>
          <a:xfrm>
            <a:off x="334272" y="3507617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smtClean="0"/>
              <a:t>Размер на площта</a:t>
            </a:r>
            <a:endParaRPr lang="bg-BG" sz="1100"/>
          </a:p>
        </p:txBody>
      </p:sp>
      <p:sp>
        <p:nvSpPr>
          <p:cNvPr id="9" name="Закръглен правоъгълник 8"/>
          <p:cNvSpPr/>
          <p:nvPr/>
        </p:nvSpPr>
        <p:spPr>
          <a:xfrm>
            <a:off x="334272" y="4084502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Списък с координатите на граничните точки, описващи площта</a:t>
            </a:r>
            <a:endParaRPr lang="bg-BG" sz="1100" dirty="0"/>
          </a:p>
        </p:txBody>
      </p:sp>
      <p:sp>
        <p:nvSpPr>
          <p:cNvPr id="10" name="Закръглен правоъгълник 9"/>
          <p:cNvSpPr/>
          <p:nvPr/>
        </p:nvSpPr>
        <p:spPr>
          <a:xfrm>
            <a:off x="334272" y="4661387"/>
            <a:ext cx="2897195" cy="412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Карта в подходящ мащаб с обозначена номерация на граничните точки</a:t>
            </a:r>
            <a:endParaRPr lang="bg-BG" sz="1100" dirty="0"/>
          </a:p>
        </p:txBody>
      </p:sp>
      <p:sp>
        <p:nvSpPr>
          <p:cNvPr id="11" name="Закръглен правоъгълник 10"/>
          <p:cNvSpPr/>
          <p:nvPr/>
        </p:nvSpPr>
        <p:spPr>
          <a:xfrm>
            <a:off x="334272" y="5238273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smtClean="0"/>
              <a:t>Декларация, че кандидата няма просрочени публични задължения.</a:t>
            </a:r>
            <a:endParaRPr lang="bg-BG" sz="1100"/>
          </a:p>
        </p:txBody>
      </p:sp>
      <p:sp>
        <p:nvSpPr>
          <p:cNvPr id="12" name="Закръглен правоъгълник 11"/>
          <p:cNvSpPr/>
          <p:nvPr/>
        </p:nvSpPr>
        <p:spPr>
          <a:xfrm>
            <a:off x="334272" y="5815160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smtClean="0"/>
              <a:t>Запечатан плик с приложена работна програма</a:t>
            </a:r>
            <a:endParaRPr lang="bg-BG" sz="1100"/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496315" y="260648"/>
            <a:ext cx="2573107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/>
              <a:t>Изпълнение на </a:t>
            </a:r>
            <a:r>
              <a:rPr lang="bg-BG" sz="1400" dirty="0" smtClean="0"/>
              <a:t>критериите </a:t>
            </a:r>
            <a:r>
              <a:rPr lang="bg-BG" sz="1400" dirty="0"/>
              <a:t>за даване ход на преписката</a:t>
            </a:r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3845853" y="1180284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15" name="Закръглен правоъгълник 14"/>
          <p:cNvSpPr/>
          <p:nvPr/>
        </p:nvSpPr>
        <p:spPr>
          <a:xfrm>
            <a:off x="5117143" y="1191857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16" name="Правоъгълник 15"/>
          <p:cNvSpPr/>
          <p:nvPr/>
        </p:nvSpPr>
        <p:spPr>
          <a:xfrm>
            <a:off x="3845853" y="633705"/>
            <a:ext cx="1012069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smtClean="0"/>
              <a:t>да</a:t>
            </a:r>
            <a:endParaRPr lang="bg-BG" sz="1100"/>
          </a:p>
        </p:txBody>
      </p:sp>
      <p:sp>
        <p:nvSpPr>
          <p:cNvPr id="17" name="Правоъгълник 16"/>
          <p:cNvSpPr/>
          <p:nvPr/>
        </p:nvSpPr>
        <p:spPr>
          <a:xfrm>
            <a:off x="5117143" y="633705"/>
            <a:ext cx="1007737" cy="3551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smtClean="0"/>
              <a:t>не</a:t>
            </a:r>
            <a:endParaRPr lang="bg-BG" sz="1100"/>
          </a:p>
        </p:txBody>
      </p:sp>
      <p:sp>
        <p:nvSpPr>
          <p:cNvPr id="18" name="Правоъгълник 17"/>
          <p:cNvSpPr/>
          <p:nvPr/>
        </p:nvSpPr>
        <p:spPr>
          <a:xfrm>
            <a:off x="6390658" y="633705"/>
            <a:ext cx="967903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smtClean="0"/>
              <a:t>РЕЗОЛЮЦИЯ</a:t>
            </a:r>
            <a:endParaRPr lang="bg-BG" sz="1100"/>
          </a:p>
        </p:txBody>
      </p:sp>
      <p:sp>
        <p:nvSpPr>
          <p:cNvPr id="19" name="Закръглен правоъгълник 18"/>
          <p:cNvSpPr/>
          <p:nvPr/>
        </p:nvSpPr>
        <p:spPr>
          <a:xfrm>
            <a:off x="6390658" y="1191857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0" name="Закръглен правоъгълник 19"/>
          <p:cNvSpPr/>
          <p:nvPr/>
        </p:nvSpPr>
        <p:spPr>
          <a:xfrm>
            <a:off x="3845853" y="1758696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21" name="Закръглен правоъгълник 20"/>
          <p:cNvSpPr/>
          <p:nvPr/>
        </p:nvSpPr>
        <p:spPr>
          <a:xfrm>
            <a:off x="5117143" y="1758696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2" name="Закръглен правоъгълник 21"/>
          <p:cNvSpPr/>
          <p:nvPr/>
        </p:nvSpPr>
        <p:spPr>
          <a:xfrm>
            <a:off x="6390658" y="1758696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3" name="Закръглен правоъгълник 22"/>
          <p:cNvSpPr/>
          <p:nvPr/>
        </p:nvSpPr>
        <p:spPr>
          <a:xfrm>
            <a:off x="3845853" y="2336777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24" name="Закръглен правоъгълник 23"/>
          <p:cNvSpPr/>
          <p:nvPr/>
        </p:nvSpPr>
        <p:spPr>
          <a:xfrm>
            <a:off x="5117143" y="2336777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5" name="Закръглен правоъгълник 24"/>
          <p:cNvSpPr/>
          <p:nvPr/>
        </p:nvSpPr>
        <p:spPr>
          <a:xfrm>
            <a:off x="6390658" y="2336777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6" name="Закръглен правоъгълник 25"/>
          <p:cNvSpPr/>
          <p:nvPr/>
        </p:nvSpPr>
        <p:spPr>
          <a:xfrm>
            <a:off x="3845853" y="294728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27" name="Закръглен правоъгълник 26"/>
          <p:cNvSpPr/>
          <p:nvPr/>
        </p:nvSpPr>
        <p:spPr>
          <a:xfrm>
            <a:off x="5117143" y="2958856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8" name="Закръглен правоъгълник 27"/>
          <p:cNvSpPr/>
          <p:nvPr/>
        </p:nvSpPr>
        <p:spPr>
          <a:xfrm>
            <a:off x="6390658" y="2958856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29" name="Закръглен правоъгълник 28"/>
          <p:cNvSpPr/>
          <p:nvPr/>
        </p:nvSpPr>
        <p:spPr>
          <a:xfrm>
            <a:off x="3845853" y="3525364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0" name="Закръглен правоъгълник 29"/>
          <p:cNvSpPr/>
          <p:nvPr/>
        </p:nvSpPr>
        <p:spPr>
          <a:xfrm>
            <a:off x="5117143" y="3536937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1" name="Закръглен правоъгълник 30"/>
          <p:cNvSpPr/>
          <p:nvPr/>
        </p:nvSpPr>
        <p:spPr>
          <a:xfrm>
            <a:off x="6390658" y="3536937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2" name="Закръглен правоъгълник 31"/>
          <p:cNvSpPr/>
          <p:nvPr/>
        </p:nvSpPr>
        <p:spPr>
          <a:xfrm>
            <a:off x="5117143" y="5252570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3" name="Закръглен правоъгълник 32"/>
          <p:cNvSpPr/>
          <p:nvPr/>
        </p:nvSpPr>
        <p:spPr>
          <a:xfrm>
            <a:off x="6350823" y="5264143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4" name="Закръглен правоъгълник 33"/>
          <p:cNvSpPr/>
          <p:nvPr/>
        </p:nvSpPr>
        <p:spPr>
          <a:xfrm>
            <a:off x="3845853" y="4649101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5" name="Закръглен правоъгълник 34"/>
          <p:cNvSpPr/>
          <p:nvPr/>
        </p:nvSpPr>
        <p:spPr>
          <a:xfrm>
            <a:off x="3845853" y="5252570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36" name="Закръглен правоъгълник 35"/>
          <p:cNvSpPr/>
          <p:nvPr/>
        </p:nvSpPr>
        <p:spPr>
          <a:xfrm>
            <a:off x="5117143" y="4649101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7" name="Закръглен правоъгълник 36"/>
          <p:cNvSpPr/>
          <p:nvPr/>
        </p:nvSpPr>
        <p:spPr>
          <a:xfrm>
            <a:off x="6390658" y="4649101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38" name="Закръглен правоъгълник 37"/>
          <p:cNvSpPr/>
          <p:nvPr/>
        </p:nvSpPr>
        <p:spPr>
          <a:xfrm>
            <a:off x="3845853" y="4059447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smtClean="0"/>
              <a:t>Координати</a:t>
            </a:r>
            <a:endParaRPr lang="bg-BG" sz="1100"/>
          </a:p>
        </p:txBody>
      </p:sp>
      <p:sp>
        <p:nvSpPr>
          <p:cNvPr id="39" name="Закръглен правоъгълник 38"/>
          <p:cNvSpPr/>
          <p:nvPr/>
        </p:nvSpPr>
        <p:spPr>
          <a:xfrm>
            <a:off x="5117143" y="4071020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smtClean="0"/>
              <a:t>Координати</a:t>
            </a:r>
            <a:endParaRPr lang="bg-BG" sz="1100"/>
          </a:p>
        </p:txBody>
      </p:sp>
      <p:sp>
        <p:nvSpPr>
          <p:cNvPr id="40" name="Закръглен правоъгълник 39"/>
          <p:cNvSpPr/>
          <p:nvPr/>
        </p:nvSpPr>
        <p:spPr>
          <a:xfrm>
            <a:off x="6390658" y="4071020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Координати</a:t>
            </a:r>
            <a:endParaRPr lang="bg-BG" sz="1100" dirty="0"/>
          </a:p>
        </p:txBody>
      </p:sp>
      <p:sp>
        <p:nvSpPr>
          <p:cNvPr id="41" name="Закръглен правоъгълник 40"/>
          <p:cNvSpPr/>
          <p:nvPr/>
        </p:nvSpPr>
        <p:spPr>
          <a:xfrm>
            <a:off x="5117143" y="5795367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2" name="Закръглен правоъгълник 41"/>
          <p:cNvSpPr/>
          <p:nvPr/>
        </p:nvSpPr>
        <p:spPr>
          <a:xfrm>
            <a:off x="6350823" y="5806940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43" name="Закръглен правоъгълник 42"/>
          <p:cNvSpPr/>
          <p:nvPr/>
        </p:nvSpPr>
        <p:spPr>
          <a:xfrm>
            <a:off x="3845853" y="5795367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4" name="Контейнер за номер на слайда 43"/>
          <p:cNvSpPr>
            <a:spLocks noGrp="1"/>
          </p:cNvSpPr>
          <p:nvPr>
            <p:ph type="sldNum" sz="quarter" idx="12"/>
          </p:nvPr>
        </p:nvSpPr>
        <p:spPr>
          <a:xfrm>
            <a:off x="334272" y="6398801"/>
            <a:ext cx="349296" cy="365125"/>
          </a:xfrm>
        </p:spPr>
        <p:txBody>
          <a:bodyPr/>
          <a:lstStyle/>
          <a:p>
            <a:fld id="{527B12D7-096F-4467-9DCE-2A762D9F91B4}" type="slidenum">
              <a:rPr lang="bg-BG" smtClean="0"/>
              <a:t>5</a:t>
            </a:fld>
            <a:endParaRPr lang="bg-BG" dirty="0"/>
          </a:p>
        </p:txBody>
      </p:sp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dirty="0"/>
              <a:t>Изпълнение на критериите за даване ход на преписката</a:t>
            </a:r>
          </a:p>
        </p:txBody>
      </p:sp>
    </p:spTree>
    <p:extLst>
      <p:ext uri="{BB962C8B-B14F-4D97-AF65-F5344CB8AC3E}">
        <p14:creationId xmlns:p14="http://schemas.microsoft.com/office/powerpoint/2010/main" val="153010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кръглен правоъгълник 1"/>
          <p:cNvSpPr/>
          <p:nvPr/>
        </p:nvSpPr>
        <p:spPr>
          <a:xfrm>
            <a:off x="743018" y="1232900"/>
            <a:ext cx="2897195" cy="7345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Препоръки от банкови и други финансови институции, който удостоверяват, че кандидатът е в състояние да финансира изпълнението на работната програма</a:t>
            </a:r>
            <a:endParaRPr lang="bg-BG" sz="1100" dirty="0"/>
          </a:p>
        </p:txBody>
      </p:sp>
      <p:sp>
        <p:nvSpPr>
          <p:cNvPr id="3" name="Закръглен правоъгълник 2"/>
          <p:cNvSpPr/>
          <p:nvPr/>
        </p:nvSpPr>
        <p:spPr>
          <a:xfrm>
            <a:off x="5625856" y="138414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4" name="Закръглен правоъгълник 3"/>
          <p:cNvSpPr/>
          <p:nvPr/>
        </p:nvSpPr>
        <p:spPr>
          <a:xfrm>
            <a:off x="7021769" y="1384142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4255412" y="1384142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745893" y="640481"/>
            <a:ext cx="2897195" cy="4122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Документ за платена такса за подаване на заявление.</a:t>
            </a:r>
            <a:endParaRPr lang="bg-BG" sz="1100" dirty="0"/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5633922" y="620688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8" name="Закръглен правоъгълник 7"/>
          <p:cNvSpPr/>
          <p:nvPr/>
        </p:nvSpPr>
        <p:spPr>
          <a:xfrm>
            <a:off x="7010370" y="620688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/>
          </a:p>
        </p:txBody>
      </p:sp>
      <p:sp>
        <p:nvSpPr>
          <p:cNvPr id="9" name="Закръглен правоъгълник 8"/>
          <p:cNvSpPr/>
          <p:nvPr/>
        </p:nvSpPr>
        <p:spPr>
          <a:xfrm>
            <a:off x="4257474" y="620688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Дата на завеждане </a:t>
            </a:r>
          </a:p>
        </p:txBody>
      </p:sp>
      <p:sp>
        <p:nvSpPr>
          <p:cNvPr id="11" name="Закръглен правоъгълник 10"/>
          <p:cNvSpPr/>
          <p:nvPr/>
        </p:nvSpPr>
        <p:spPr>
          <a:xfrm>
            <a:off x="5633922" y="2283125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smtClean="0"/>
          </a:p>
          <a:p>
            <a:endParaRPr lang="bg-BG" sz="1100"/>
          </a:p>
        </p:txBody>
      </p:sp>
      <p:sp>
        <p:nvSpPr>
          <p:cNvPr id="12" name="Закръглен правоъгълник 11"/>
          <p:cNvSpPr/>
          <p:nvPr/>
        </p:nvSpPr>
        <p:spPr>
          <a:xfrm>
            <a:off x="7010370" y="2269075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Одобрение</a:t>
            </a:r>
            <a:endParaRPr lang="bg-BG" sz="1100" dirty="0"/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4255413" y="2283125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 на завеждане </a:t>
            </a:r>
            <a:endParaRPr lang="bg-BG" sz="1100" dirty="0"/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745893" y="2147596"/>
            <a:ext cx="2897195" cy="6251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След завеждане на заявлението има 14 дневен срок за отхвърляне/</a:t>
            </a:r>
            <a:r>
              <a:rPr lang="en-US" sz="1100" dirty="0" smtClean="0"/>
              <a:t> </a:t>
            </a:r>
            <a:r>
              <a:rPr lang="bg-BG" sz="1100" dirty="0" smtClean="0"/>
              <a:t>коригиране/приемане: чл. 51 от ЗПБ</a:t>
            </a:r>
            <a:endParaRPr lang="bg-BG" sz="1100" dirty="0"/>
          </a:p>
        </p:txBody>
      </p:sp>
      <p:sp>
        <p:nvSpPr>
          <p:cNvPr id="15" name="Закръглен правоъгълник 14"/>
          <p:cNvSpPr/>
          <p:nvPr/>
        </p:nvSpPr>
        <p:spPr>
          <a:xfrm>
            <a:off x="7287227" y="3645024"/>
            <a:ext cx="1368152" cy="14302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При изпълнени всички изисквания (Да) = Изпрати </a:t>
            </a:r>
            <a:r>
              <a:rPr lang="en-US" sz="1100" dirty="0" smtClean="0"/>
              <a:t>SMS</a:t>
            </a:r>
            <a:r>
              <a:rPr lang="bg-BG" sz="1100" dirty="0" smtClean="0"/>
              <a:t> или </a:t>
            </a:r>
            <a:r>
              <a:rPr lang="bg-BG" sz="1100" dirty="0" err="1" smtClean="0"/>
              <a:t>мейл</a:t>
            </a:r>
            <a:r>
              <a:rPr lang="bg-BG" sz="1100" dirty="0" smtClean="0"/>
              <a:t>: Вашата преписка е одобрена за по нататъшен етап.</a:t>
            </a:r>
            <a:endParaRPr lang="bg-BG" sz="1100" dirty="0"/>
          </a:p>
        </p:txBody>
      </p:sp>
      <p:sp>
        <p:nvSpPr>
          <p:cNvPr id="16" name="Закръглен правоъгълник 15"/>
          <p:cNvSpPr/>
          <p:nvPr/>
        </p:nvSpPr>
        <p:spPr>
          <a:xfrm>
            <a:off x="745893" y="2952901"/>
            <a:ext cx="2897195" cy="4221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Отговорник за проверка  допустимостта на преписката  </a:t>
            </a:r>
            <a:endParaRPr lang="bg-BG" sz="1100" dirty="0"/>
          </a:p>
        </p:txBody>
      </p:sp>
      <p:sp>
        <p:nvSpPr>
          <p:cNvPr id="17" name="Закръглен правоъгълник 16"/>
          <p:cNvSpPr/>
          <p:nvPr/>
        </p:nvSpPr>
        <p:spPr>
          <a:xfrm>
            <a:off x="5633922" y="294300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Началник отдел</a:t>
            </a:r>
            <a:endParaRPr lang="bg-BG" sz="1100" dirty="0"/>
          </a:p>
        </p:txBody>
      </p:sp>
      <p:sp>
        <p:nvSpPr>
          <p:cNvPr id="18" name="Закръглен правоъгълник 17"/>
          <p:cNvSpPr/>
          <p:nvPr/>
        </p:nvSpPr>
        <p:spPr>
          <a:xfrm>
            <a:off x="7010370" y="2943002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Дата: Одобрява</a:t>
            </a:r>
            <a:endParaRPr lang="bg-BG" sz="1100" dirty="0"/>
          </a:p>
        </p:txBody>
      </p:sp>
      <p:sp>
        <p:nvSpPr>
          <p:cNvPr id="19" name="Закръглен правоъгълник 18"/>
          <p:cNvSpPr/>
          <p:nvPr/>
        </p:nvSpPr>
        <p:spPr>
          <a:xfrm>
            <a:off x="4257474" y="2952901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Водещ експерт</a:t>
            </a:r>
            <a:endParaRPr lang="bg-BG" sz="1100" dirty="0"/>
          </a:p>
        </p:txBody>
      </p:sp>
      <p:cxnSp>
        <p:nvCxnSpPr>
          <p:cNvPr id="21" name="Съединение с чупка 20"/>
          <p:cNvCxnSpPr>
            <a:stCxn id="12" idx="3"/>
          </p:cNvCxnSpPr>
          <p:nvPr/>
        </p:nvCxnSpPr>
        <p:spPr>
          <a:xfrm>
            <a:off x="8018108" y="2479313"/>
            <a:ext cx="298308" cy="116571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Контейнер за номер на слайда 21"/>
          <p:cNvSpPr>
            <a:spLocks noGrp="1"/>
          </p:cNvSpPr>
          <p:nvPr>
            <p:ph type="sldNum" sz="quarter" idx="12"/>
          </p:nvPr>
        </p:nvSpPr>
        <p:spPr>
          <a:xfrm>
            <a:off x="388912" y="6381328"/>
            <a:ext cx="354106" cy="360039"/>
          </a:xfrm>
        </p:spPr>
        <p:txBody>
          <a:bodyPr/>
          <a:lstStyle/>
          <a:p>
            <a:fld id="{527B12D7-096F-4467-9DCE-2A762D9F91B4}" type="slidenum">
              <a:rPr lang="bg-BG" smtClean="0"/>
              <a:t>6</a:t>
            </a:fld>
            <a:endParaRPr lang="bg-BG"/>
          </a:p>
        </p:txBody>
      </p:sp>
      <p:sp>
        <p:nvSpPr>
          <p:cNvPr id="20" name="Контейнер за долния колонтитул 19"/>
          <p:cNvSpPr>
            <a:spLocks noGrp="1"/>
          </p:cNvSpPr>
          <p:nvPr>
            <p:ph type="ftr" sz="quarter" idx="11"/>
          </p:nvPr>
        </p:nvSpPr>
        <p:spPr>
          <a:xfrm>
            <a:off x="3139198" y="6309320"/>
            <a:ext cx="2895600" cy="365125"/>
          </a:xfrm>
        </p:spPr>
        <p:txBody>
          <a:bodyPr/>
          <a:lstStyle/>
          <a:p>
            <a:endParaRPr lang="bg-BG" dirty="0" smtClean="0"/>
          </a:p>
          <a:p>
            <a:r>
              <a:rPr lang="bg-BG" dirty="0" smtClean="0"/>
              <a:t>Изпълнение </a:t>
            </a:r>
            <a:r>
              <a:rPr lang="bg-BG" dirty="0"/>
              <a:t>на критериите за даване ход на преписката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5607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кръглен правоъгълник 1"/>
          <p:cNvSpPr/>
          <p:nvPr/>
        </p:nvSpPr>
        <p:spPr>
          <a:xfrm>
            <a:off x="904692" y="66248"/>
            <a:ext cx="1872208" cy="59470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/>
              <a:t>Съгласувателна процедура по чл. 26 от ЗПБ</a:t>
            </a:r>
          </a:p>
        </p:txBody>
      </p:sp>
      <p:sp>
        <p:nvSpPr>
          <p:cNvPr id="3" name="Закръглен правоъгълник 2"/>
          <p:cNvSpPr/>
          <p:nvPr/>
        </p:nvSpPr>
        <p:spPr>
          <a:xfrm>
            <a:off x="7668344" y="6185531"/>
            <a:ext cx="1224136" cy="2880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Отпечатай</a:t>
            </a:r>
            <a:endParaRPr lang="bg-BG" dirty="0"/>
          </a:p>
        </p:txBody>
      </p:sp>
      <p:sp>
        <p:nvSpPr>
          <p:cNvPr id="4" name="Закръглен правоъгълник 3"/>
          <p:cNvSpPr/>
          <p:nvPr/>
        </p:nvSpPr>
        <p:spPr>
          <a:xfrm>
            <a:off x="390384" y="4846867"/>
            <a:ext cx="2853753" cy="4551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НАЦИОНАЛНАТА ГЕОЛОЖКА СЛУЖБА</a:t>
            </a:r>
            <a:endParaRPr lang="bg-BG" sz="1100" dirty="0"/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390384" y="957581"/>
            <a:ext cx="2861009" cy="4551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b="1" dirty="0"/>
              <a:t>ДО </a:t>
            </a:r>
            <a:r>
              <a:rPr lang="bg-BG" sz="1100" b="1" dirty="0" smtClean="0"/>
              <a:t>МИНИСТЕРСТВОТО </a:t>
            </a:r>
            <a:r>
              <a:rPr lang="bg-BG" sz="1100" b="1" dirty="0"/>
              <a:t>НА ОКОЛНАТА СРЕДА И ВОДИТЕ</a:t>
            </a:r>
            <a:endParaRPr lang="bg-BG" sz="1100" dirty="0"/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390384" y="1621227"/>
            <a:ext cx="2853752" cy="4551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1100" b="1" dirty="0" smtClean="0"/>
          </a:p>
          <a:p>
            <a:r>
              <a:rPr lang="bg-BG" sz="1100" dirty="0" smtClean="0"/>
              <a:t> </a:t>
            </a:r>
          </a:p>
          <a:p>
            <a:r>
              <a:rPr lang="bg-BG" sz="1100" b="1" dirty="0" smtClean="0"/>
              <a:t>ДО МИНИСТЕРСТВОТО </a:t>
            </a:r>
            <a:r>
              <a:rPr lang="bg-BG" sz="1100" b="1" dirty="0"/>
              <a:t>НА ВЪТРЕШНИТЕ РАБОТИ</a:t>
            </a:r>
            <a:endParaRPr lang="bg-BG" sz="1100" dirty="0"/>
          </a:p>
          <a:p>
            <a:endParaRPr lang="bg-BG" sz="1100" dirty="0"/>
          </a:p>
          <a:p>
            <a:r>
              <a:rPr lang="bg-BG" sz="1100" dirty="0"/>
              <a:t>	</a:t>
            </a:r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390384" y="2284873"/>
            <a:ext cx="285738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b="1" dirty="0"/>
              <a:t>ДО </a:t>
            </a:r>
            <a:r>
              <a:rPr lang="bg-BG" sz="1100" b="1" dirty="0" smtClean="0"/>
              <a:t>МИНИСТЕРСТВОТО </a:t>
            </a:r>
            <a:r>
              <a:rPr lang="bg-BG" sz="1100" b="1" dirty="0"/>
              <a:t>НА ОТБРАНАТА</a:t>
            </a:r>
            <a:endParaRPr lang="bg-BG" sz="1100" dirty="0"/>
          </a:p>
        </p:txBody>
      </p:sp>
      <p:sp>
        <p:nvSpPr>
          <p:cNvPr id="8" name="Закръглен правоъгълник 7"/>
          <p:cNvSpPr/>
          <p:nvPr/>
        </p:nvSpPr>
        <p:spPr>
          <a:xfrm>
            <a:off x="390384" y="2925372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b="1" dirty="0"/>
              <a:t>ДО </a:t>
            </a:r>
            <a:r>
              <a:rPr lang="bg-BG" sz="1100" b="1" dirty="0" smtClean="0"/>
              <a:t>МИНИСТЕРСТВОТО </a:t>
            </a:r>
            <a:r>
              <a:rPr lang="bg-BG" sz="1100" b="1" dirty="0"/>
              <a:t>НА КУЛТУРАТА</a:t>
            </a:r>
            <a:endParaRPr lang="bg-BG" sz="1100" dirty="0"/>
          </a:p>
        </p:txBody>
      </p:sp>
      <p:sp>
        <p:nvSpPr>
          <p:cNvPr id="9" name="Закръглен правоъгълник 8"/>
          <p:cNvSpPr/>
          <p:nvPr/>
        </p:nvSpPr>
        <p:spPr>
          <a:xfrm>
            <a:off x="390384" y="4206370"/>
            <a:ext cx="2900825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ДО КМЕТ, Само за строителни и скално облицовъчни материали </a:t>
            </a:r>
            <a:endParaRPr lang="bg-BG" sz="1100" dirty="0"/>
          </a:p>
        </p:txBody>
      </p:sp>
      <p:sp>
        <p:nvSpPr>
          <p:cNvPr id="10" name="Закръглен правоъгълник 9"/>
          <p:cNvSpPr/>
          <p:nvPr/>
        </p:nvSpPr>
        <p:spPr>
          <a:xfrm>
            <a:off x="3865176" y="4870014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 smtClean="0"/>
          </a:p>
          <a:p>
            <a:endParaRPr lang="bg-BG" sz="1100" dirty="0"/>
          </a:p>
        </p:txBody>
      </p:sp>
      <p:sp>
        <p:nvSpPr>
          <p:cNvPr id="12" name="Закръглен правоъгълник 11"/>
          <p:cNvSpPr/>
          <p:nvPr/>
        </p:nvSpPr>
        <p:spPr>
          <a:xfrm>
            <a:off x="5093708" y="4881587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/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390384" y="3565871"/>
            <a:ext cx="2900825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bg-BG" sz="1100" dirty="0" smtClean="0"/>
              <a:t>ДО ДЪРЖАВНАТА АГЕНЦИЯ НАЦИОНАЛНА СИГУРНОСТ</a:t>
            </a:r>
            <a:endParaRPr lang="bg-BG" sz="1100" dirty="0"/>
          </a:p>
        </p:txBody>
      </p:sp>
      <p:sp>
        <p:nvSpPr>
          <p:cNvPr id="14" name="Правоъгълник 13"/>
          <p:cNvSpPr/>
          <p:nvPr/>
        </p:nvSpPr>
        <p:spPr>
          <a:xfrm>
            <a:off x="6121440" y="3896683"/>
            <a:ext cx="110799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bg-BG" sz="1100" dirty="0">
                <a:solidFill>
                  <a:prstClr val="white"/>
                </a:solidFill>
              </a:rPr>
              <a:t>	</a:t>
            </a:r>
          </a:p>
        </p:txBody>
      </p:sp>
      <p:sp>
        <p:nvSpPr>
          <p:cNvPr id="15" name="Правоъгълник 14"/>
          <p:cNvSpPr/>
          <p:nvPr/>
        </p:nvSpPr>
        <p:spPr>
          <a:xfrm>
            <a:off x="3865176" y="183581"/>
            <a:ext cx="1012069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ИЗПРАТЕНА</a:t>
            </a:r>
            <a:endParaRPr lang="bg-BG" sz="1100" dirty="0"/>
          </a:p>
        </p:txBody>
      </p:sp>
      <p:sp>
        <p:nvSpPr>
          <p:cNvPr id="16" name="Правоъгълник 15"/>
          <p:cNvSpPr/>
          <p:nvPr/>
        </p:nvSpPr>
        <p:spPr>
          <a:xfrm>
            <a:off x="5093708" y="188521"/>
            <a:ext cx="1007737" cy="3551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ПОЛУЧЕНА</a:t>
            </a:r>
            <a:endParaRPr lang="bg-BG" sz="1100" dirty="0"/>
          </a:p>
        </p:txBody>
      </p:sp>
      <p:sp>
        <p:nvSpPr>
          <p:cNvPr id="17" name="Правоъгълник 16"/>
          <p:cNvSpPr/>
          <p:nvPr/>
        </p:nvSpPr>
        <p:spPr>
          <a:xfrm>
            <a:off x="6345056" y="170961"/>
            <a:ext cx="967903" cy="3600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dirty="0" smtClean="0"/>
              <a:t>РЕЗОЛЮЦИЯ</a:t>
            </a:r>
            <a:endParaRPr lang="bg-BG" sz="1100" dirty="0"/>
          </a:p>
        </p:txBody>
      </p:sp>
      <p:sp>
        <p:nvSpPr>
          <p:cNvPr id="18" name="Закръглен правоъгълник 17"/>
          <p:cNvSpPr/>
          <p:nvPr/>
        </p:nvSpPr>
        <p:spPr>
          <a:xfrm>
            <a:off x="6345056" y="4881587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Да/Не/Условие</a:t>
            </a:r>
            <a:endParaRPr lang="bg-BG" sz="1100" dirty="0"/>
          </a:p>
        </p:txBody>
      </p:sp>
      <p:sp>
        <p:nvSpPr>
          <p:cNvPr id="19" name="Закръглен правоъгълник 18"/>
          <p:cNvSpPr/>
          <p:nvPr/>
        </p:nvSpPr>
        <p:spPr>
          <a:xfrm>
            <a:off x="3865176" y="980728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 smtClean="0"/>
          </a:p>
          <a:p>
            <a:endParaRPr lang="bg-BG" sz="1100" dirty="0"/>
          </a:p>
        </p:txBody>
      </p:sp>
      <p:sp>
        <p:nvSpPr>
          <p:cNvPr id="20" name="Закръглен правоъгълник 19"/>
          <p:cNvSpPr/>
          <p:nvPr/>
        </p:nvSpPr>
        <p:spPr>
          <a:xfrm>
            <a:off x="5093708" y="992301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/>
          </a:p>
        </p:txBody>
      </p:sp>
      <p:sp>
        <p:nvSpPr>
          <p:cNvPr id="21" name="Закръглен правоъгълник 20"/>
          <p:cNvSpPr/>
          <p:nvPr/>
        </p:nvSpPr>
        <p:spPr>
          <a:xfrm>
            <a:off x="6345056" y="992301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22" name="Закръглен правоъгълник 21"/>
          <p:cNvSpPr/>
          <p:nvPr/>
        </p:nvSpPr>
        <p:spPr>
          <a:xfrm>
            <a:off x="3865176" y="1624829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 smtClean="0"/>
          </a:p>
          <a:p>
            <a:endParaRPr lang="bg-BG" sz="1100" dirty="0"/>
          </a:p>
        </p:txBody>
      </p:sp>
      <p:sp>
        <p:nvSpPr>
          <p:cNvPr id="23" name="Закръглен правоъгълник 22"/>
          <p:cNvSpPr/>
          <p:nvPr/>
        </p:nvSpPr>
        <p:spPr>
          <a:xfrm>
            <a:off x="5093708" y="1636402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/>
          </a:p>
        </p:txBody>
      </p:sp>
      <p:sp>
        <p:nvSpPr>
          <p:cNvPr id="24" name="Закръглен правоъгълник 23"/>
          <p:cNvSpPr/>
          <p:nvPr/>
        </p:nvSpPr>
        <p:spPr>
          <a:xfrm>
            <a:off x="6345056" y="1636402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25" name="Закръглен правоъгълник 24"/>
          <p:cNvSpPr/>
          <p:nvPr/>
        </p:nvSpPr>
        <p:spPr>
          <a:xfrm>
            <a:off x="3865176" y="224578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 smtClean="0"/>
          </a:p>
          <a:p>
            <a:endParaRPr lang="bg-BG" sz="1100" dirty="0"/>
          </a:p>
        </p:txBody>
      </p:sp>
      <p:sp>
        <p:nvSpPr>
          <p:cNvPr id="26" name="Закръглен правоъгълник 25"/>
          <p:cNvSpPr/>
          <p:nvPr/>
        </p:nvSpPr>
        <p:spPr>
          <a:xfrm>
            <a:off x="5093708" y="2257356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/>
          </a:p>
        </p:txBody>
      </p:sp>
      <p:sp>
        <p:nvSpPr>
          <p:cNvPr id="27" name="Закръглен правоъгълник 26"/>
          <p:cNvSpPr/>
          <p:nvPr/>
        </p:nvSpPr>
        <p:spPr>
          <a:xfrm>
            <a:off x="6345056" y="2257356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28" name="Закръглен правоъгълник 27"/>
          <p:cNvSpPr/>
          <p:nvPr/>
        </p:nvSpPr>
        <p:spPr>
          <a:xfrm>
            <a:off x="3865176" y="2902651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 smtClean="0"/>
          </a:p>
          <a:p>
            <a:endParaRPr lang="bg-BG" sz="1100" dirty="0"/>
          </a:p>
        </p:txBody>
      </p:sp>
      <p:sp>
        <p:nvSpPr>
          <p:cNvPr id="29" name="Закръглен правоъгълник 28"/>
          <p:cNvSpPr/>
          <p:nvPr/>
        </p:nvSpPr>
        <p:spPr>
          <a:xfrm>
            <a:off x="5093708" y="2914224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/>
          </a:p>
        </p:txBody>
      </p:sp>
      <p:sp>
        <p:nvSpPr>
          <p:cNvPr id="30" name="Закръглен правоъгълник 29"/>
          <p:cNvSpPr/>
          <p:nvPr/>
        </p:nvSpPr>
        <p:spPr>
          <a:xfrm>
            <a:off x="6345056" y="2914224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33" name="Закръглен правоъгълник 32"/>
          <p:cNvSpPr/>
          <p:nvPr/>
        </p:nvSpPr>
        <p:spPr>
          <a:xfrm>
            <a:off x="3865176" y="4136625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/>
          </a:p>
        </p:txBody>
      </p:sp>
      <p:sp>
        <p:nvSpPr>
          <p:cNvPr id="35" name="Закръглен правоъгълник 34"/>
          <p:cNvSpPr/>
          <p:nvPr/>
        </p:nvSpPr>
        <p:spPr>
          <a:xfrm>
            <a:off x="5093708" y="4136625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/>
          </a:p>
        </p:txBody>
      </p:sp>
      <p:sp>
        <p:nvSpPr>
          <p:cNvPr id="36" name="Закръглен правоъгълник 35"/>
          <p:cNvSpPr/>
          <p:nvPr/>
        </p:nvSpPr>
        <p:spPr>
          <a:xfrm>
            <a:off x="6345056" y="4136625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37" name="Закръглен правоъгълник 36"/>
          <p:cNvSpPr/>
          <p:nvPr/>
        </p:nvSpPr>
        <p:spPr>
          <a:xfrm>
            <a:off x="3865176" y="3534269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 smtClean="0"/>
          </a:p>
          <a:p>
            <a:endParaRPr lang="bg-BG" sz="1100" dirty="0"/>
          </a:p>
        </p:txBody>
      </p:sp>
      <p:sp>
        <p:nvSpPr>
          <p:cNvPr id="38" name="Закръглен правоъгълник 37"/>
          <p:cNvSpPr/>
          <p:nvPr/>
        </p:nvSpPr>
        <p:spPr>
          <a:xfrm>
            <a:off x="5093708" y="3545842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1100" dirty="0"/>
          </a:p>
        </p:txBody>
      </p:sp>
      <p:sp>
        <p:nvSpPr>
          <p:cNvPr id="39" name="Закръглен правоъгълник 38"/>
          <p:cNvSpPr/>
          <p:nvPr/>
        </p:nvSpPr>
        <p:spPr>
          <a:xfrm>
            <a:off x="6345056" y="3545842"/>
            <a:ext cx="967903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Да/Не/Условие</a:t>
            </a:r>
          </a:p>
        </p:txBody>
      </p:sp>
      <p:sp>
        <p:nvSpPr>
          <p:cNvPr id="43" name="Контейнер за номер на слайда 42"/>
          <p:cNvSpPr>
            <a:spLocks noGrp="1"/>
          </p:cNvSpPr>
          <p:nvPr>
            <p:ph type="sldNum" sz="quarter" idx="12"/>
          </p:nvPr>
        </p:nvSpPr>
        <p:spPr>
          <a:xfrm>
            <a:off x="390384" y="6303493"/>
            <a:ext cx="395064" cy="365125"/>
          </a:xfrm>
        </p:spPr>
        <p:txBody>
          <a:bodyPr/>
          <a:lstStyle/>
          <a:p>
            <a:fld id="{527B12D7-096F-4467-9DCE-2A762D9F91B4}" type="slidenum">
              <a:rPr lang="bg-BG" smtClean="0"/>
              <a:t>7</a:t>
            </a:fld>
            <a:endParaRPr lang="bg-BG" dirty="0"/>
          </a:p>
        </p:txBody>
      </p:sp>
      <p:sp>
        <p:nvSpPr>
          <p:cNvPr id="46" name="Закръглен правоъгълник 45"/>
          <p:cNvSpPr/>
          <p:nvPr/>
        </p:nvSpPr>
        <p:spPr>
          <a:xfrm>
            <a:off x="390384" y="5589240"/>
            <a:ext cx="2853752" cy="48075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Срок за съгласуване – 30 дена</a:t>
            </a:r>
            <a:endParaRPr lang="bg-BG" dirty="0"/>
          </a:p>
        </p:txBody>
      </p:sp>
      <p:sp>
        <p:nvSpPr>
          <p:cNvPr id="11" name="Контейнер за долния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 smtClean="0"/>
          </a:p>
          <a:p>
            <a:r>
              <a:rPr lang="bg-BG" dirty="0" smtClean="0"/>
              <a:t>Съгласувателна </a:t>
            </a:r>
            <a:r>
              <a:rPr lang="bg-BG" dirty="0"/>
              <a:t>процедура по чл. </a:t>
            </a:r>
            <a:r>
              <a:rPr lang="bg-BG" dirty="0" smtClean="0"/>
              <a:t>26</a:t>
            </a:r>
            <a:endParaRPr lang="bg-BG" dirty="0"/>
          </a:p>
          <a:p>
            <a:endParaRPr lang="bg-BG" dirty="0"/>
          </a:p>
        </p:txBody>
      </p:sp>
      <p:sp>
        <p:nvSpPr>
          <p:cNvPr id="40" name="Закръглен правоъгълник 39"/>
          <p:cNvSpPr/>
          <p:nvPr/>
        </p:nvSpPr>
        <p:spPr>
          <a:xfrm>
            <a:off x="7731952" y="5477939"/>
            <a:ext cx="1096919" cy="51162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Приключена процедура: Да/ Не</a:t>
            </a:r>
            <a:endParaRPr lang="bg-BG" sz="1100" dirty="0"/>
          </a:p>
        </p:txBody>
      </p:sp>
    </p:spTree>
    <p:extLst>
      <p:ext uri="{BB962C8B-B14F-4D97-AF65-F5344CB8AC3E}">
        <p14:creationId xmlns:p14="http://schemas.microsoft.com/office/powerpoint/2010/main" val="294022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номер на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B12D7-096F-4467-9DCE-2A762D9F91B4}" type="slidenum">
              <a:rPr lang="bg-BG" smtClean="0"/>
              <a:t>8</a:t>
            </a:fld>
            <a:endParaRPr lang="bg-BG" dirty="0"/>
          </a:p>
        </p:txBody>
      </p:sp>
      <p:sp>
        <p:nvSpPr>
          <p:cNvPr id="12" name="Закръглен правоъгълник 11"/>
          <p:cNvSpPr/>
          <p:nvPr/>
        </p:nvSpPr>
        <p:spPr>
          <a:xfrm>
            <a:off x="850230" y="1465999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cap="all" dirty="0"/>
              <a:t>Обява </a:t>
            </a:r>
            <a:r>
              <a:rPr lang="bg-BG" sz="1100" cap="all" dirty="0" smtClean="0"/>
              <a:t>в ДВ по чл. 39 от ЗПБ</a:t>
            </a:r>
            <a:r>
              <a:rPr lang="bg-BG" sz="1100" dirty="0"/>
              <a:t>	</a:t>
            </a:r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5722150" y="1465999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Изтичане на 30 дена</a:t>
            </a:r>
            <a:endParaRPr lang="bg-BG" sz="1100" dirty="0"/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4352019" y="1465999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Публикувана в ДВ/ Дата</a:t>
            </a:r>
            <a:endParaRPr lang="bg-BG" sz="1100" dirty="0"/>
          </a:p>
        </p:txBody>
      </p:sp>
      <p:sp>
        <p:nvSpPr>
          <p:cNvPr id="15" name="Закръглен правоъгълник 14"/>
          <p:cNvSpPr/>
          <p:nvPr/>
        </p:nvSpPr>
        <p:spPr>
          <a:xfrm>
            <a:off x="7092280" y="1465999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По право/</a:t>
            </a:r>
            <a:r>
              <a:rPr lang="en-US" sz="1100" dirty="0" smtClean="0"/>
              <a:t> </a:t>
            </a:r>
            <a:r>
              <a:rPr lang="bg-BG" sz="1100" dirty="0" smtClean="0"/>
              <a:t>Конкурс</a:t>
            </a:r>
            <a:endParaRPr lang="bg-BG" sz="1100" dirty="0"/>
          </a:p>
        </p:txBody>
      </p:sp>
      <p:sp>
        <p:nvSpPr>
          <p:cNvPr id="20" name="Закръглен правоъгълник 19"/>
          <p:cNvSpPr/>
          <p:nvPr/>
        </p:nvSpPr>
        <p:spPr>
          <a:xfrm>
            <a:off x="3598149" y="188640"/>
            <a:ext cx="1872208" cy="59470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 smtClean="0"/>
              <a:t>Процедури произтичащи от чл. 39 на ЗПБ</a:t>
            </a:r>
            <a:endParaRPr lang="bg-BG" sz="1400" dirty="0"/>
          </a:p>
        </p:txBody>
      </p:sp>
      <p:sp>
        <p:nvSpPr>
          <p:cNvPr id="21" name="Закръглен правоъгълник 20"/>
          <p:cNvSpPr/>
          <p:nvPr/>
        </p:nvSpPr>
        <p:spPr>
          <a:xfrm>
            <a:off x="850230" y="2055647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Процедура утвърждаване на Работна програма.</a:t>
            </a:r>
            <a:r>
              <a:rPr lang="bg-BG" sz="1100" dirty="0"/>
              <a:t>	</a:t>
            </a:r>
          </a:p>
        </p:txBody>
      </p:sp>
      <p:sp>
        <p:nvSpPr>
          <p:cNvPr id="22" name="Закръглен правоъгълник 21"/>
          <p:cNvSpPr/>
          <p:nvPr/>
        </p:nvSpPr>
        <p:spPr>
          <a:xfrm>
            <a:off x="5721259" y="2071223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Срок за разглеждане</a:t>
            </a:r>
            <a:endParaRPr lang="bg-BG" sz="1100" dirty="0"/>
          </a:p>
        </p:txBody>
      </p:sp>
      <p:sp>
        <p:nvSpPr>
          <p:cNvPr id="23" name="Закръглен правоъгълник 22"/>
          <p:cNvSpPr/>
          <p:nvPr/>
        </p:nvSpPr>
        <p:spPr>
          <a:xfrm>
            <a:off x="4325022" y="2060848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 на разглеждане</a:t>
            </a:r>
            <a:endParaRPr lang="bg-BG" sz="1100" dirty="0"/>
          </a:p>
        </p:txBody>
      </p:sp>
      <p:sp>
        <p:nvSpPr>
          <p:cNvPr id="24" name="Закръглен правоъгълник 23"/>
          <p:cNvSpPr/>
          <p:nvPr/>
        </p:nvSpPr>
        <p:spPr>
          <a:xfrm>
            <a:off x="7085206" y="2065462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Приемане/ Отхвърляне</a:t>
            </a:r>
            <a:endParaRPr lang="bg-BG" sz="1100" dirty="0"/>
          </a:p>
        </p:txBody>
      </p:sp>
      <p:sp>
        <p:nvSpPr>
          <p:cNvPr id="25" name="Закръглен правоъгълник 24"/>
          <p:cNvSpPr/>
          <p:nvPr/>
        </p:nvSpPr>
        <p:spPr>
          <a:xfrm>
            <a:off x="850230" y="2645296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Уведомяване на заявителя.</a:t>
            </a:r>
            <a:r>
              <a:rPr lang="bg-BG" sz="1100" dirty="0"/>
              <a:t>	</a:t>
            </a:r>
          </a:p>
        </p:txBody>
      </p:sp>
      <p:sp>
        <p:nvSpPr>
          <p:cNvPr id="27" name="Закръглен правоъгълник 26"/>
          <p:cNvSpPr/>
          <p:nvPr/>
        </p:nvSpPr>
        <p:spPr>
          <a:xfrm>
            <a:off x="4325022" y="2645296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Дата на </a:t>
            </a:r>
            <a:r>
              <a:rPr lang="bg-BG" sz="1100" dirty="0" smtClean="0"/>
              <a:t>писмо</a:t>
            </a:r>
            <a:endParaRPr lang="bg-BG" sz="1100" dirty="0"/>
          </a:p>
        </p:txBody>
      </p:sp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dirty="0"/>
              <a:t>Процедури произтичащи от чл. 26</a:t>
            </a:r>
          </a:p>
        </p:txBody>
      </p:sp>
    </p:spTree>
    <p:extLst>
      <p:ext uri="{BB962C8B-B14F-4D97-AF65-F5344CB8AC3E}">
        <p14:creationId xmlns:p14="http://schemas.microsoft.com/office/powerpoint/2010/main" val="367980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 smtClean="0"/>
          </a:p>
          <a:p>
            <a:r>
              <a:rPr lang="bg-BG" dirty="0" smtClean="0"/>
              <a:t>Конкурсна/тръжна </a:t>
            </a:r>
            <a:r>
              <a:rPr lang="bg-BG" dirty="0"/>
              <a:t>процедура по ЗПБ </a:t>
            </a:r>
          </a:p>
          <a:p>
            <a:endParaRPr lang="bg-BG" dirty="0"/>
          </a:p>
        </p:txBody>
      </p:sp>
      <p:sp>
        <p:nvSpPr>
          <p:cNvPr id="3" name="Контейнер за номер на слайда 2"/>
          <p:cNvSpPr>
            <a:spLocks noGrp="1"/>
          </p:cNvSpPr>
          <p:nvPr>
            <p:ph type="sldNum" sz="quarter" idx="12"/>
          </p:nvPr>
        </p:nvSpPr>
        <p:spPr>
          <a:xfrm>
            <a:off x="8318394" y="6356350"/>
            <a:ext cx="368406" cy="365125"/>
          </a:xfrm>
        </p:spPr>
        <p:txBody>
          <a:bodyPr/>
          <a:lstStyle/>
          <a:p>
            <a:fld id="{527B12D7-096F-4467-9DCE-2A762D9F91B4}" type="slidenum">
              <a:rPr lang="bg-BG" smtClean="0"/>
              <a:t>9</a:t>
            </a:fld>
            <a:endParaRPr lang="bg-BG" dirty="0"/>
          </a:p>
        </p:txBody>
      </p:sp>
      <p:sp>
        <p:nvSpPr>
          <p:cNvPr id="4" name="Закръглен правоъгълник 3"/>
          <p:cNvSpPr/>
          <p:nvPr/>
        </p:nvSpPr>
        <p:spPr>
          <a:xfrm>
            <a:off x="783897" y="1343182"/>
            <a:ext cx="7594452" cy="9999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600" dirty="0" smtClean="0"/>
              <a:t>Процедура конкурс или търг</a:t>
            </a:r>
          </a:p>
          <a:p>
            <a:pPr marL="171450" indent="-171450">
              <a:buFontTx/>
              <a:buChar char="-"/>
            </a:pPr>
            <a:r>
              <a:rPr lang="bg-BG" sz="1600" dirty="0" smtClean="0"/>
              <a:t>за  нефт и газ</a:t>
            </a:r>
          </a:p>
          <a:p>
            <a:pPr marL="171450" indent="-171450">
              <a:buFontTx/>
              <a:buChar char="-"/>
            </a:pPr>
            <a:r>
              <a:rPr lang="bg-BG" sz="1600" dirty="0" smtClean="0"/>
              <a:t>повече от един заявител </a:t>
            </a:r>
          </a:p>
          <a:p>
            <a:pPr marL="171450" indent="-171450">
              <a:buFontTx/>
              <a:buChar char="-"/>
            </a:pPr>
            <a:r>
              <a:rPr lang="bg-BG" sz="1600" dirty="0" smtClean="0"/>
              <a:t>наличие на запаси и/или ресурси, регистрирани в НБЗР</a:t>
            </a:r>
            <a:r>
              <a:rPr lang="bg-BG" sz="1100" dirty="0"/>
              <a:t>	</a:t>
            </a:r>
          </a:p>
        </p:txBody>
      </p:sp>
      <p:sp>
        <p:nvSpPr>
          <p:cNvPr id="5" name="Закръглен правоъгълник 4"/>
          <p:cNvSpPr/>
          <p:nvPr/>
        </p:nvSpPr>
        <p:spPr>
          <a:xfrm>
            <a:off x="4485241" y="4789438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dirty="0" smtClean="0"/>
              <a:t>No </a:t>
            </a:r>
            <a:r>
              <a:rPr lang="bg-BG" sz="1100" dirty="0" smtClean="0"/>
              <a:t>на заповед</a:t>
            </a:r>
            <a:endParaRPr lang="bg-BG" sz="1100" dirty="0"/>
          </a:p>
        </p:txBody>
      </p:sp>
      <p:sp>
        <p:nvSpPr>
          <p:cNvPr id="6" name="Закръглен правоъгълник 5"/>
          <p:cNvSpPr/>
          <p:nvPr/>
        </p:nvSpPr>
        <p:spPr>
          <a:xfrm>
            <a:off x="6448913" y="4758397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Брой ДВ</a:t>
            </a:r>
            <a:endParaRPr lang="bg-BG" sz="1100" dirty="0"/>
          </a:p>
        </p:txBody>
      </p:sp>
      <p:sp>
        <p:nvSpPr>
          <p:cNvPr id="7" name="Закръглен правоъгълник 6"/>
          <p:cNvSpPr/>
          <p:nvPr/>
        </p:nvSpPr>
        <p:spPr>
          <a:xfrm>
            <a:off x="6448913" y="4218607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Дата: Одобрени</a:t>
            </a:r>
            <a:endParaRPr lang="bg-BG" sz="1100" dirty="0"/>
          </a:p>
        </p:txBody>
      </p:sp>
      <p:sp>
        <p:nvSpPr>
          <p:cNvPr id="8" name="Закръглен правоъгълник 7"/>
          <p:cNvSpPr/>
          <p:nvPr/>
        </p:nvSpPr>
        <p:spPr>
          <a:xfrm>
            <a:off x="809824" y="2487934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1. Формиране на комисия</a:t>
            </a:r>
            <a:endParaRPr lang="bg-BG" sz="1100" dirty="0"/>
          </a:p>
        </p:txBody>
      </p:sp>
      <p:sp>
        <p:nvSpPr>
          <p:cNvPr id="9" name="Закръглен правоъгълник 8"/>
          <p:cNvSpPr/>
          <p:nvPr/>
        </p:nvSpPr>
        <p:spPr>
          <a:xfrm>
            <a:off x="4504323" y="3072818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 на заседанието</a:t>
            </a:r>
            <a:endParaRPr lang="bg-BG" sz="1100" dirty="0"/>
          </a:p>
        </p:txBody>
      </p:sp>
      <p:sp>
        <p:nvSpPr>
          <p:cNvPr id="10" name="Закръглен правоъгълник 9"/>
          <p:cNvSpPr/>
          <p:nvPr/>
        </p:nvSpPr>
        <p:spPr>
          <a:xfrm>
            <a:off x="4485241" y="2492896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Номер на заповед</a:t>
            </a:r>
            <a:endParaRPr lang="bg-BG" sz="1100" dirty="0"/>
          </a:p>
        </p:txBody>
      </p:sp>
      <p:sp>
        <p:nvSpPr>
          <p:cNvPr id="11" name="Закръглен правоъгълник 10"/>
          <p:cNvSpPr/>
          <p:nvPr/>
        </p:nvSpPr>
        <p:spPr>
          <a:xfrm>
            <a:off x="4485241" y="3652740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</a:t>
            </a:r>
            <a:endParaRPr lang="bg-BG" sz="1100" dirty="0"/>
          </a:p>
        </p:txBody>
      </p:sp>
      <p:sp>
        <p:nvSpPr>
          <p:cNvPr id="12" name="Закръглен правоъгълник 11"/>
          <p:cNvSpPr/>
          <p:nvPr/>
        </p:nvSpPr>
        <p:spPr>
          <a:xfrm>
            <a:off x="3131840" y="332656"/>
            <a:ext cx="3096344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Конкурсна/тръжна процедура по ЗПБ </a:t>
            </a:r>
            <a:endParaRPr lang="bg-BG" dirty="0"/>
          </a:p>
        </p:txBody>
      </p:sp>
      <p:sp>
        <p:nvSpPr>
          <p:cNvPr id="13" name="Закръглен правоъгълник 12"/>
          <p:cNvSpPr/>
          <p:nvPr/>
        </p:nvSpPr>
        <p:spPr>
          <a:xfrm>
            <a:off x="809824" y="3064825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2. Приемане на вътрешни правила за работа на  комисията</a:t>
            </a:r>
            <a:r>
              <a:rPr lang="bg-BG" sz="1100" dirty="0"/>
              <a:t>	</a:t>
            </a:r>
          </a:p>
        </p:txBody>
      </p:sp>
      <p:sp>
        <p:nvSpPr>
          <p:cNvPr id="14" name="Закръглен правоъгълник 13"/>
          <p:cNvSpPr/>
          <p:nvPr/>
        </p:nvSpPr>
        <p:spPr>
          <a:xfrm>
            <a:off x="809824" y="3641716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3. Приемане на проект</a:t>
            </a:r>
            <a:r>
              <a:rPr lang="en-US" sz="1100" dirty="0" smtClean="0"/>
              <a:t> </a:t>
            </a:r>
            <a:r>
              <a:rPr lang="bg-BG" sz="1100" dirty="0" smtClean="0"/>
              <a:t>на заповед за обявяване на конкурса или търг.</a:t>
            </a:r>
            <a:endParaRPr lang="bg-BG" sz="1100" dirty="0"/>
          </a:p>
        </p:txBody>
      </p:sp>
      <p:sp>
        <p:nvSpPr>
          <p:cNvPr id="15" name="Закръглен правоъгълник 14"/>
          <p:cNvSpPr/>
          <p:nvPr/>
        </p:nvSpPr>
        <p:spPr>
          <a:xfrm>
            <a:off x="806949" y="4218607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4. Приемане на проект на тръжни (конкурсни) книжа</a:t>
            </a:r>
            <a:endParaRPr lang="bg-BG" sz="1100" dirty="0"/>
          </a:p>
        </p:txBody>
      </p:sp>
      <p:sp>
        <p:nvSpPr>
          <p:cNvPr id="16" name="Закръглен правоъгълник 15"/>
          <p:cNvSpPr/>
          <p:nvPr/>
        </p:nvSpPr>
        <p:spPr>
          <a:xfrm>
            <a:off x="783897" y="5372389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6. Срок за закупуване на тръжни книжа</a:t>
            </a:r>
            <a:endParaRPr lang="bg-BG" sz="1100" dirty="0"/>
          </a:p>
        </p:txBody>
      </p:sp>
      <p:sp>
        <p:nvSpPr>
          <p:cNvPr id="17" name="Закръглен правоъгълник 16"/>
          <p:cNvSpPr/>
          <p:nvPr/>
        </p:nvSpPr>
        <p:spPr>
          <a:xfrm>
            <a:off x="753646" y="5949280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7. Срок за подаване на заявления</a:t>
            </a:r>
            <a:endParaRPr lang="bg-BG" sz="1100" dirty="0"/>
          </a:p>
        </p:txBody>
      </p:sp>
      <p:sp>
        <p:nvSpPr>
          <p:cNvPr id="18" name="Закръглен правоъгълник 17"/>
          <p:cNvSpPr/>
          <p:nvPr/>
        </p:nvSpPr>
        <p:spPr>
          <a:xfrm>
            <a:off x="753646" y="4795498"/>
            <a:ext cx="28971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1100" dirty="0" smtClean="0"/>
              <a:t>5. Заповед </a:t>
            </a:r>
            <a:r>
              <a:rPr lang="bg-BG" sz="1100" dirty="0"/>
              <a:t>за обявяване на конкурса/ търга.</a:t>
            </a:r>
          </a:p>
        </p:txBody>
      </p:sp>
      <p:sp>
        <p:nvSpPr>
          <p:cNvPr id="19" name="Закръглен правоъгълник 18"/>
          <p:cNvSpPr/>
          <p:nvPr/>
        </p:nvSpPr>
        <p:spPr>
          <a:xfrm>
            <a:off x="4485241" y="4221089"/>
            <a:ext cx="1007738" cy="42047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</a:t>
            </a:r>
            <a:endParaRPr lang="bg-BG" sz="1100" dirty="0"/>
          </a:p>
        </p:txBody>
      </p:sp>
      <p:sp>
        <p:nvSpPr>
          <p:cNvPr id="21" name="Закръглен правоъгълник 20"/>
          <p:cNvSpPr/>
          <p:nvPr/>
        </p:nvSpPr>
        <p:spPr>
          <a:xfrm>
            <a:off x="4485241" y="5369360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До дата</a:t>
            </a:r>
            <a:endParaRPr lang="bg-BG" sz="1100" dirty="0"/>
          </a:p>
        </p:txBody>
      </p:sp>
      <p:sp>
        <p:nvSpPr>
          <p:cNvPr id="26" name="Закръглен правоъгълник 25"/>
          <p:cNvSpPr/>
          <p:nvPr/>
        </p:nvSpPr>
        <p:spPr>
          <a:xfrm>
            <a:off x="4485241" y="5949280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До дата</a:t>
            </a:r>
            <a:endParaRPr lang="bg-BG" sz="1100" dirty="0"/>
          </a:p>
        </p:txBody>
      </p:sp>
      <p:sp>
        <p:nvSpPr>
          <p:cNvPr id="27" name="Закръглен правоъгълник 26"/>
          <p:cNvSpPr/>
          <p:nvPr/>
        </p:nvSpPr>
        <p:spPr>
          <a:xfrm>
            <a:off x="6444582" y="2492896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/>
              <a:t>Д</a:t>
            </a:r>
            <a:r>
              <a:rPr lang="bg-BG" sz="1100" dirty="0" smtClean="0"/>
              <a:t>ата</a:t>
            </a:r>
            <a:endParaRPr lang="bg-BG" sz="1100" dirty="0"/>
          </a:p>
        </p:txBody>
      </p:sp>
      <p:sp>
        <p:nvSpPr>
          <p:cNvPr id="28" name="Закръглен правоъгълник 27"/>
          <p:cNvSpPr/>
          <p:nvPr/>
        </p:nvSpPr>
        <p:spPr>
          <a:xfrm>
            <a:off x="6448913" y="5369360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Закупени на дата</a:t>
            </a:r>
            <a:endParaRPr lang="bg-BG" sz="1100" dirty="0"/>
          </a:p>
        </p:txBody>
      </p:sp>
      <p:sp>
        <p:nvSpPr>
          <p:cNvPr id="29" name="Закръглен правоъгълник 28"/>
          <p:cNvSpPr/>
          <p:nvPr/>
        </p:nvSpPr>
        <p:spPr>
          <a:xfrm>
            <a:off x="6084168" y="5947649"/>
            <a:ext cx="1368152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Входящ номер на заявление</a:t>
            </a:r>
            <a:endParaRPr lang="bg-BG" sz="1100" dirty="0"/>
          </a:p>
        </p:txBody>
      </p:sp>
      <p:sp>
        <p:nvSpPr>
          <p:cNvPr id="30" name="Закръглен правоъгълник 29"/>
          <p:cNvSpPr/>
          <p:nvPr/>
        </p:nvSpPr>
        <p:spPr>
          <a:xfrm>
            <a:off x="7812360" y="5927224"/>
            <a:ext cx="1012069" cy="43204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1100" dirty="0" smtClean="0"/>
              <a:t>Дата и час</a:t>
            </a:r>
            <a:endParaRPr lang="bg-BG" sz="1100" dirty="0"/>
          </a:p>
        </p:txBody>
      </p:sp>
    </p:spTree>
    <p:extLst>
      <p:ext uri="{BB962C8B-B14F-4D97-AF65-F5344CB8AC3E}">
        <p14:creationId xmlns:p14="http://schemas.microsoft.com/office/powerpoint/2010/main" val="262910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9348</TotalTime>
  <Words>1211</Words>
  <Application>Microsoft Office PowerPoint</Application>
  <PresentationFormat>On-screen Show (4:3)</PresentationFormat>
  <Paragraphs>355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тема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PowerPoint</dc:title>
  <dc:creator>cho</dc:creator>
  <cp:lastModifiedBy>В.Кинанева</cp:lastModifiedBy>
  <cp:revision>327</cp:revision>
  <cp:lastPrinted>2014-03-10T07:53:53Z</cp:lastPrinted>
  <dcterms:created xsi:type="dcterms:W3CDTF">2014-01-27T08:05:01Z</dcterms:created>
  <dcterms:modified xsi:type="dcterms:W3CDTF">2015-07-10T14:12:56Z</dcterms:modified>
</cp:coreProperties>
</file>